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6"/>
  </p:notesMasterIdLst>
  <p:handoutMasterIdLst>
    <p:handoutMasterId r:id="rId81"/>
  </p:handoutMasterIdLst>
  <p:sldIdLst>
    <p:sldId id="256" r:id="rId4"/>
    <p:sldId id="330" r:id="rId5"/>
    <p:sldId id="358" r:id="rId7"/>
    <p:sldId id="338" r:id="rId8"/>
    <p:sldId id="359" r:id="rId9"/>
    <p:sldId id="360" r:id="rId10"/>
    <p:sldId id="329" r:id="rId11"/>
    <p:sldId id="331" r:id="rId12"/>
    <p:sldId id="332" r:id="rId13"/>
    <p:sldId id="349" r:id="rId14"/>
    <p:sldId id="334" r:id="rId15"/>
    <p:sldId id="333" r:id="rId16"/>
    <p:sldId id="337" r:id="rId17"/>
    <p:sldId id="325" r:id="rId18"/>
    <p:sldId id="266" r:id="rId19"/>
    <p:sldId id="295" r:id="rId20"/>
    <p:sldId id="308" r:id="rId21"/>
    <p:sldId id="324" r:id="rId22"/>
    <p:sldId id="356" r:id="rId23"/>
    <p:sldId id="357" r:id="rId24"/>
    <p:sldId id="321" r:id="rId25"/>
    <p:sldId id="322" r:id="rId26"/>
    <p:sldId id="323" r:id="rId27"/>
    <p:sldId id="316" r:id="rId28"/>
    <p:sldId id="317" r:id="rId29"/>
    <p:sldId id="318" r:id="rId30"/>
    <p:sldId id="319" r:id="rId31"/>
    <p:sldId id="320" r:id="rId32"/>
    <p:sldId id="353" r:id="rId33"/>
    <p:sldId id="271" r:id="rId34"/>
    <p:sldId id="296" r:id="rId35"/>
    <p:sldId id="297" r:id="rId36"/>
    <p:sldId id="312" r:id="rId37"/>
    <p:sldId id="313" r:id="rId38"/>
    <p:sldId id="314" r:id="rId39"/>
    <p:sldId id="315" r:id="rId40"/>
    <p:sldId id="339" r:id="rId41"/>
    <p:sldId id="348" r:id="rId42"/>
    <p:sldId id="341" r:id="rId43"/>
    <p:sldId id="347" r:id="rId44"/>
    <p:sldId id="354" r:id="rId45"/>
    <p:sldId id="273" r:id="rId46"/>
    <p:sldId id="275" r:id="rId47"/>
    <p:sldId id="278" r:id="rId48"/>
    <p:sldId id="279" r:id="rId49"/>
    <p:sldId id="280" r:id="rId50"/>
    <p:sldId id="309" r:id="rId51"/>
    <p:sldId id="355" r:id="rId52"/>
    <p:sldId id="274" r:id="rId53"/>
    <p:sldId id="281" r:id="rId54"/>
    <p:sldId id="282" r:id="rId55"/>
    <p:sldId id="346" r:id="rId56"/>
    <p:sldId id="283" r:id="rId57"/>
    <p:sldId id="286" r:id="rId58"/>
    <p:sldId id="299" r:id="rId59"/>
    <p:sldId id="292" r:id="rId60"/>
    <p:sldId id="293" r:id="rId61"/>
    <p:sldId id="294" r:id="rId62"/>
    <p:sldId id="310" r:id="rId63"/>
    <p:sldId id="342" r:id="rId64"/>
    <p:sldId id="343" r:id="rId65"/>
    <p:sldId id="287" r:id="rId66"/>
    <p:sldId id="335" r:id="rId67"/>
    <p:sldId id="336" r:id="rId68"/>
    <p:sldId id="288" r:id="rId69"/>
    <p:sldId id="301" r:id="rId70"/>
    <p:sldId id="303" r:id="rId71"/>
    <p:sldId id="304" r:id="rId72"/>
    <p:sldId id="305" r:id="rId73"/>
    <p:sldId id="289" r:id="rId74"/>
    <p:sldId id="307" r:id="rId75"/>
    <p:sldId id="306" r:id="rId76"/>
    <p:sldId id="311" r:id="rId77"/>
    <p:sldId id="344" r:id="rId78"/>
    <p:sldId id="345" r:id="rId79"/>
    <p:sldId id="264" r:id="rId80"/>
  </p:sldIdLst>
  <p:sldSz cx="12192000" cy="6858000"/>
  <p:notesSz cx="6735445" cy="986599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8" autoAdjust="0"/>
    <p:restoredTop sz="96110" autoAdjust="0"/>
  </p:normalViewPr>
  <p:slideViewPr>
    <p:cSldViewPr snapToGrid="0">
      <p:cViewPr varScale="1">
        <p:scale>
          <a:sx n="94" d="100"/>
          <a:sy n="94" d="100"/>
        </p:scale>
        <p:origin x="76" y="452"/>
      </p:cViewPr>
      <p:guideLst/>
    </p:cSldViewPr>
  </p:slideViewPr>
  <p:notesTextViewPr>
    <p:cViewPr>
      <p:scale>
        <a:sx n="1" d="1"/>
        <a:sy n="1" d="1"/>
      </p:scale>
      <p:origin x="0" y="0"/>
    </p:cViewPr>
  </p:notesTextViewPr>
  <p:notesViewPr>
    <p:cSldViewPr snapToGrid="0">
      <p:cViewPr varScale="1">
        <p:scale>
          <a:sx n="73" d="100"/>
          <a:sy n="73" d="100"/>
        </p:scale>
        <p:origin x="3278" y="69"/>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4" Type="http://schemas.openxmlformats.org/officeDocument/2006/relationships/tableStyles" Target="tableStyles.xml"/><Relationship Id="rId83" Type="http://schemas.openxmlformats.org/officeDocument/2006/relationships/viewProps" Target="viewProps.xml"/><Relationship Id="rId82" Type="http://schemas.openxmlformats.org/officeDocument/2006/relationships/presProps" Target="presProps.xml"/><Relationship Id="rId81" Type="http://schemas.openxmlformats.org/officeDocument/2006/relationships/handoutMaster" Target="handoutMasters/handoutMaster1.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https://zhuanlan.zhihu.com/p/612952127</a:t>
            </a:r>
            <a:endParaRPr lang="en-US" altLang="zh-CN"/>
          </a:p>
          <a:p>
            <a:endParaRPr lang="en-US" altLang="zh-CN"/>
          </a:p>
          <a:p>
            <a:r>
              <a:rPr lang="zh-CN" altLang="en-US"/>
              <a:t>盲目优化</a:t>
            </a:r>
            <a:endParaRPr lang="en-US" altLang="zh-CN"/>
          </a:p>
          <a:p>
            <a:r>
              <a:rPr lang="zh-CN" altLang="en-US"/>
              <a:t>主道车紧急刹车让行</a:t>
            </a:r>
            <a:r>
              <a:rPr lang="en-US" altLang="zh-CN"/>
              <a:t> </a:t>
            </a:r>
            <a:r>
              <a:rPr lang="en-US" altLang="en-US"/>
              <a:t>→</a:t>
            </a:r>
            <a:r>
              <a:rPr lang="en-US" altLang="zh-CN"/>
              <a:t> </a:t>
            </a:r>
            <a:r>
              <a:rPr lang="zh-CN" altLang="en-US"/>
              <a:t>获得高奖励</a:t>
            </a:r>
            <a:r>
              <a:rPr lang="en-US" altLang="zh-CN"/>
              <a:t> </a:t>
            </a:r>
            <a:r>
              <a:rPr lang="zh-CN" altLang="en-US"/>
              <a:t>匝道车强行切入</a:t>
            </a:r>
            <a:r>
              <a:rPr lang="en-US" altLang="zh-CN"/>
              <a:t> </a:t>
            </a:r>
            <a:r>
              <a:rPr lang="en-US" altLang="en-US"/>
              <a:t>→</a:t>
            </a:r>
            <a:r>
              <a:rPr lang="en-US" altLang="zh-CN"/>
              <a:t> </a:t>
            </a:r>
            <a:r>
              <a:rPr lang="zh-CN" altLang="en-US"/>
              <a:t>也获得相同奖励</a:t>
            </a:r>
            <a:endParaRPr lang="zh-CN" altLang="en-US"/>
          </a:p>
          <a:p>
            <a:r>
              <a:rPr lang="zh-CN" altLang="en-US"/>
              <a:t>系统无法区分</a:t>
            </a:r>
            <a:r>
              <a:rPr lang="en-US" altLang="zh-CN"/>
              <a:t>"</a:t>
            </a:r>
            <a:r>
              <a:rPr lang="zh-CN" altLang="en-US"/>
              <a:t>安全让行</a:t>
            </a:r>
            <a:r>
              <a:rPr lang="en-US" altLang="zh-CN"/>
              <a:t>"</a:t>
            </a:r>
            <a:r>
              <a:rPr lang="zh-CN" altLang="en-US"/>
              <a:t>和</a:t>
            </a:r>
            <a:r>
              <a:rPr lang="en-US" altLang="zh-CN"/>
              <a:t>"</a:t>
            </a:r>
            <a:r>
              <a:rPr lang="zh-CN" altLang="en-US"/>
              <a:t>危险切入</a:t>
            </a:r>
            <a:r>
              <a:rPr lang="en-US" altLang="zh-CN"/>
              <a:t>"</a:t>
            </a:r>
            <a:r>
              <a:rPr lang="zh-CN" altLang="en-US"/>
              <a:t>的价值差异</a:t>
            </a:r>
            <a:endParaRPr lang="zh-CN" altLang="en-US"/>
          </a:p>
          <a:p>
            <a:endParaRPr lang="zh-CN" altLang="en-US"/>
          </a:p>
          <a:p>
            <a:r>
              <a:rPr lang="zh-CN" altLang="en-US"/>
              <a:t>局部优化</a:t>
            </a:r>
            <a:r>
              <a:rPr lang="en-US" altLang="zh-CN"/>
              <a:t> </a:t>
            </a:r>
            <a:r>
              <a:rPr lang="zh-CN" altLang="en-US"/>
              <a:t>搭便车</a:t>
            </a:r>
            <a:endParaRPr lang="zh-CN" altLang="en-US"/>
          </a:p>
          <a:p>
            <a:r>
              <a:rPr lang="zh-CN" altLang="en-US"/>
              <a:t>主道车</a:t>
            </a:r>
            <a:r>
              <a:rPr lang="en-US" altLang="zh-CN"/>
              <a:t>A</a:t>
            </a:r>
            <a:r>
              <a:rPr lang="zh-CN" altLang="en-US"/>
              <a:t>主动减速创造空间</a:t>
            </a:r>
            <a:r>
              <a:rPr lang="en-US" altLang="zh-CN"/>
              <a:t> </a:t>
            </a:r>
            <a:r>
              <a:rPr lang="en-US" altLang="en-US"/>
              <a:t>→</a:t>
            </a:r>
            <a:r>
              <a:rPr lang="en-US" altLang="zh-CN"/>
              <a:t> </a:t>
            </a:r>
            <a:r>
              <a:rPr lang="zh-CN" altLang="en-US"/>
              <a:t>承担效率损失</a:t>
            </a:r>
            <a:endParaRPr lang="en-US" altLang="zh-CN"/>
          </a:p>
          <a:p>
            <a:r>
              <a:rPr lang="zh-CN" altLang="en-US"/>
              <a:t>主道车</a:t>
            </a:r>
            <a:r>
              <a:rPr lang="en-US" altLang="zh-CN"/>
              <a:t>B</a:t>
            </a:r>
            <a:r>
              <a:rPr lang="zh-CN" altLang="en-US"/>
              <a:t>保持速度（搭便车）</a:t>
            </a:r>
            <a:r>
              <a:rPr lang="en-US" altLang="en-US"/>
              <a:t>→</a:t>
            </a:r>
            <a:r>
              <a:rPr lang="en-US" altLang="zh-CN"/>
              <a:t> </a:t>
            </a:r>
            <a:r>
              <a:rPr lang="zh-CN" altLang="en-US"/>
              <a:t>享受车</a:t>
            </a:r>
            <a:r>
              <a:rPr lang="en-US" altLang="zh-CN"/>
              <a:t>A</a:t>
            </a:r>
            <a:r>
              <a:rPr lang="zh-CN" altLang="en-US"/>
              <a:t>创造的汇入机会</a:t>
            </a:r>
            <a:endParaRPr lang="zh-CN" altLang="en-US"/>
          </a:p>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 </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 </a:t>
            </a:r>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生成参数矩阵的</a:t>
            </a:r>
            <a:r>
              <a:rPr lang="zh-CN" altLang="en-US"/>
              <a:t>网络我们称为超网络</a:t>
            </a: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 </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 </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 </a:t>
            </a:r>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 </a:t>
            </a:r>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 </a:t>
            </a:r>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 </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21.png"/><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6.GIF"/><Relationship Id="rId1" Type="http://schemas.openxmlformats.org/officeDocument/2006/relationships/image" Target="../media/image25.GI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7.GIF"/></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image" Target="../media/image27.GIF"/><Relationship Id="rId1" Type="http://schemas.openxmlformats.org/officeDocument/2006/relationships/image" Target="../media/image28.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33.GIF"/><Relationship Id="rId1" Type="http://schemas.openxmlformats.org/officeDocument/2006/relationships/image" Target="../media/image32.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37.png"/><Relationship Id="rId1"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45.GIF"/><Relationship Id="rId4" Type="http://schemas.openxmlformats.org/officeDocument/2006/relationships/image" Target="../media/image44.GIF"/><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3.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3.xml"/><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9" Type="http://schemas.openxmlformats.org/officeDocument/2006/relationships/notesSlide" Target="../notesSlides/notesSlide44.xml"/><Relationship Id="rId8" Type="http://schemas.openxmlformats.org/officeDocument/2006/relationships/slideLayout" Target="../slideLayouts/slideLayout3.xml"/><Relationship Id="rId7" Type="http://schemas.openxmlformats.org/officeDocument/2006/relationships/image" Target="../media/image54.GIF"/><Relationship Id="rId6" Type="http://schemas.openxmlformats.org/officeDocument/2006/relationships/image" Target="../media/image45.GIF"/><Relationship Id="rId5" Type="http://schemas.openxmlformats.org/officeDocument/2006/relationships/image" Target="../media/image44.GIF"/><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53.png"/><Relationship Id="rId1" Type="http://schemas.openxmlformats.org/officeDocument/2006/relationships/image" Target="../media/image52.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image" Target="../media/image55.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3.xml"/><Relationship Id="rId2" Type="http://schemas.openxmlformats.org/officeDocument/2006/relationships/image" Target="../media/image56.png"/><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3.xml"/><Relationship Id="rId2" Type="http://schemas.openxmlformats.org/officeDocument/2006/relationships/image" Target="../media/image58.png"/><Relationship Id="rId1" Type="http://schemas.openxmlformats.org/officeDocument/2006/relationships/image" Target="../media/image57.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7.png"/><Relationship Id="rId1"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image" Target="../media/image59.png"/></Relationships>
</file>

<file path=ppt/slides/_rels/slide73.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54.GIF"/><Relationship Id="rId7" Type="http://schemas.openxmlformats.org/officeDocument/2006/relationships/image" Target="../media/image45.GIF"/><Relationship Id="rId6" Type="http://schemas.openxmlformats.org/officeDocument/2006/relationships/image" Target="../media/image62.GIF"/><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53.png"/><Relationship Id="rId2" Type="http://schemas.openxmlformats.org/officeDocument/2006/relationships/image" Target="../media/image61.png"/><Relationship Id="rId10" Type="http://schemas.openxmlformats.org/officeDocument/2006/relationships/notesSlide" Target="../notesSlides/notesSlide58.xml"/><Relationship Id="rId1"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image" Target="../media/image35.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2621602" y="5106823"/>
            <a:ext cx="6952684" cy="645160"/>
          </a:xfrm>
          <a:prstGeom prst="rect">
            <a:avLst/>
          </a:prstGeom>
          <a:noFill/>
        </p:spPr>
        <p:txBody>
          <a:bodyPr wrap="square" rtlCol="0">
            <a:spAutoFit/>
          </a:bodyPr>
          <a:lstStyle/>
          <a:p>
            <a:pPr algn="ctr"/>
            <a:r>
              <a:rPr lang="en-US" altLang="zh-CN" sz="3600">
                <a:solidFill>
                  <a:srgbClr val="0A66AD"/>
                </a:solidFill>
                <a:latin typeface="Times New Roman" panose="02020603050405020304" pitchFamily="18" charset="0"/>
                <a:cs typeface="Times New Roman" panose="02020603050405020304" pitchFamily="18" charset="0"/>
              </a:rPr>
              <a:t>Jun Ma</a:t>
            </a:r>
            <a:endParaRPr lang="en-US" sz="3600">
              <a:solidFill>
                <a:srgbClr val="0A66AD"/>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89235" y="2121769"/>
            <a:ext cx="11217418" cy="1076325"/>
          </a:xfrm>
          <a:prstGeom prst="rect">
            <a:avLst/>
          </a:prstGeom>
          <a:noFill/>
        </p:spPr>
        <p:txBody>
          <a:bodyPr wrap="square" rtlCol="0" anchor="ctr">
            <a:spAutoFit/>
          </a:bodyPr>
          <a:lstStyle/>
          <a:p>
            <a:pPr algn="ctr"/>
            <a:r>
              <a:rPr lang="zh-CN" altLang="en-US" sz="32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rPr>
              <a:t>多智能體強化學習</a:t>
            </a:r>
            <a:endParaRPr lang="zh-CN" altLang="en-US" sz="32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endParaRPr>
          </a:p>
          <a:p>
            <a:pPr algn="ctr"/>
            <a:r>
              <a:rPr lang="en-US" altLang="zh-CN" sz="32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rPr>
              <a:t>Multi-Agent Reinforcement Learning</a:t>
            </a:r>
            <a:endParaRPr lang="en-US" altLang="zh-CN" sz="32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安裝</a:t>
            </a:r>
            <a:endParaRPr lang="zh-CN" altLang="en-US"/>
          </a:p>
          <a:p>
            <a:pPr marL="0" indent="0">
              <a:buNone/>
            </a:pPr>
            <a:r>
              <a:rPr lang="en-US" altLang="zh-CN"/>
              <a:t>https://pytorch.org/</a:t>
            </a:r>
            <a:endParaRPr lang="en-US" altLang="zh-CN"/>
          </a:p>
          <a:p>
            <a:pPr marL="0" indent="0">
              <a:buNone/>
            </a:pPr>
            <a:endParaRPr lang="en-US" altLang="zh-CN"/>
          </a:p>
          <a:p>
            <a:pPr marL="0" indent="0">
              <a:buNone/>
            </a:pPr>
            <a:r>
              <a:rPr lang="en-US" altLang="zh-CN" b="1">
                <a:solidFill>
                  <a:schemeClr val="accent5"/>
                </a:solidFill>
              </a:rPr>
              <a:t>Linux</a:t>
            </a:r>
            <a:r>
              <a:rPr lang="zh-CN" altLang="en-US" b="1">
                <a:solidFill>
                  <a:schemeClr val="accent5"/>
                </a:solidFill>
              </a:rPr>
              <a:t>：</a:t>
            </a:r>
            <a:endParaRPr lang="en-US" altLang="zh-CN" b="1">
              <a:solidFill>
                <a:schemeClr val="accent5"/>
              </a:solidFill>
            </a:endParaRPr>
          </a:p>
          <a:p>
            <a:pPr marL="0" indent="0">
              <a:buNone/>
            </a:pPr>
            <a:endParaRPr lang="en-US" altLang="zh-CN" b="1">
              <a:solidFill>
                <a:schemeClr val="accent5"/>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8" name="图片 7" descr="14"/>
          <p:cNvPicPr>
            <a:picLocks noChangeAspect="1"/>
          </p:cNvPicPr>
          <p:nvPr/>
        </p:nvPicPr>
        <p:blipFill>
          <a:blip r:embed="rId1"/>
          <a:srcRect r="54975"/>
          <a:stretch>
            <a:fillRect/>
          </a:stretch>
        </p:blipFill>
        <p:spPr>
          <a:xfrm>
            <a:off x="3396615" y="1267460"/>
            <a:ext cx="2247265" cy="480060"/>
          </a:xfrm>
          <a:prstGeom prst="rect">
            <a:avLst/>
          </a:prstGeom>
        </p:spPr>
      </p:pic>
      <p:sp>
        <p:nvSpPr>
          <p:cNvPr id="9" name="文本框 8"/>
          <p:cNvSpPr txBox="1"/>
          <p:nvPr/>
        </p:nvSpPr>
        <p:spPr>
          <a:xfrm>
            <a:off x="524510" y="5247005"/>
            <a:ext cx="11505565" cy="460375"/>
          </a:xfrm>
          <a:prstGeom prst="rect">
            <a:avLst/>
          </a:prstGeom>
          <a:noFill/>
        </p:spPr>
        <p:txBody>
          <a:bodyPr wrap="square" rtlCol="0">
            <a:spAutoFit/>
          </a:bodyPr>
          <a:p>
            <a:r>
              <a:rPr lang="en-US" altLang="zh-CN" sz="2400"/>
              <a:t>pip3 install torch torchvision torchaudio --index-url https://download.pytorch.org/whl/cpu</a:t>
            </a:r>
            <a:endParaRPr lang="en-US" altLang="zh-CN" sz="2400"/>
          </a:p>
        </p:txBody>
      </p:sp>
      <p:pic>
        <p:nvPicPr>
          <p:cNvPr id="10" name="图片 9"/>
          <p:cNvPicPr>
            <a:picLocks noChangeAspect="1"/>
          </p:cNvPicPr>
          <p:nvPr/>
        </p:nvPicPr>
        <p:blipFill>
          <a:blip r:embed="rId2"/>
          <a:stretch>
            <a:fillRect/>
          </a:stretch>
        </p:blipFill>
        <p:spPr>
          <a:xfrm>
            <a:off x="3396615" y="1825625"/>
            <a:ext cx="8734425" cy="27241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tensorboard</a:t>
            </a:r>
            <a:r>
              <a:rPr lang="zh-CN" altLang="en-US"/>
              <a:t>安裝</a:t>
            </a:r>
            <a:endParaRPr lang="zh-CN" altLang="en-US"/>
          </a:p>
          <a:p>
            <a:pPr marL="0" indent="0">
              <a:buNone/>
            </a:pPr>
            <a:r>
              <a:rPr lang="en-US" altLang="zh-CN">
                <a:sym typeface="+mn-ea"/>
              </a:rPr>
              <a:t>pip install tensorboard</a:t>
            </a:r>
            <a:endParaRPr lang="en-US" altLang="zh-CN"/>
          </a:p>
          <a:p>
            <a:pPr marL="0" indent="0">
              <a:buNone/>
            </a:pP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8" name="图片 7" descr="12"/>
          <p:cNvPicPr>
            <a:picLocks noChangeAspect="1"/>
          </p:cNvPicPr>
          <p:nvPr/>
        </p:nvPicPr>
        <p:blipFill>
          <a:blip r:embed="rId1"/>
          <a:stretch>
            <a:fillRect/>
          </a:stretch>
        </p:blipFill>
        <p:spPr>
          <a:xfrm>
            <a:off x="1838960" y="2983230"/>
            <a:ext cx="8618220" cy="12801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highway_env</a:t>
            </a:r>
            <a:r>
              <a:rPr lang="zh-CN" altLang="en-US"/>
              <a:t>安裝</a:t>
            </a:r>
            <a:endParaRPr lang="zh-CN" altLang="en-US"/>
          </a:p>
          <a:p>
            <a:pPr marL="0" indent="0">
              <a:buNone/>
            </a:pPr>
            <a:r>
              <a:rPr lang="en-US" altLang="zh-CN"/>
              <a:t>python setup.py install</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8" name="图片 7" descr="13"/>
          <p:cNvPicPr>
            <a:picLocks noChangeAspect="1"/>
          </p:cNvPicPr>
          <p:nvPr/>
        </p:nvPicPr>
        <p:blipFill>
          <a:blip r:embed="rId1"/>
          <a:stretch>
            <a:fillRect/>
          </a:stretch>
        </p:blipFill>
        <p:spPr>
          <a:xfrm>
            <a:off x="1781810" y="2849880"/>
            <a:ext cx="8732520" cy="11582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環境刪除</a:t>
            </a:r>
            <a:endParaRPr lang="zh-CN" altLang="en-US"/>
          </a:p>
          <a:p>
            <a:pPr marL="0" indent="0">
              <a:buNone/>
            </a:pPr>
            <a:r>
              <a:rPr lang="en-US" altLang="zh-CN"/>
              <a:t>conda env list</a:t>
            </a:r>
            <a:endParaRPr lang="en-US" altLang="zh-CN"/>
          </a:p>
          <a:p>
            <a:pPr marL="0" indent="0">
              <a:buNone/>
            </a:pPr>
            <a:r>
              <a:rPr lang="en-US" altLang="zh-CN"/>
              <a:t>conda remove -n highenv --all </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2" name="图片 1" descr="15"/>
          <p:cNvPicPr>
            <a:picLocks noChangeAspect="1"/>
          </p:cNvPicPr>
          <p:nvPr/>
        </p:nvPicPr>
        <p:blipFill>
          <a:blip r:embed="rId1"/>
          <a:stretch>
            <a:fillRect/>
          </a:stretch>
        </p:blipFill>
        <p:spPr>
          <a:xfrm>
            <a:off x="3704590" y="2766695"/>
            <a:ext cx="5812155" cy="374269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FF0000"/>
                </a:solidFill>
              </a:rPr>
              <a:t>單智能體與多智能體環境</a:t>
            </a:r>
            <a:endParaRPr lang="zh-CN" altLang="en-US"/>
          </a:p>
          <a:p>
            <a:r>
              <a:rPr lang="zh-CN" altLang="en-US"/>
              <a:t>單智能體強化學習算法在多智能體環境中的挑戰</a:t>
            </a:r>
            <a:r>
              <a:rPr lang="en-US" altLang="zh-CN"/>
              <a:t>1</a:t>
            </a:r>
            <a:endParaRPr lang="en-US" altLang="zh-CN"/>
          </a:p>
          <a:p>
            <a:pPr lvl="1"/>
            <a:r>
              <a:rPr lang="zh-CN" altLang="en-US">
                <a:solidFill>
                  <a:schemeClr val="accent5">
                    <a:lumMod val="75000"/>
                  </a:schemeClr>
                </a:solidFill>
              </a:rPr>
              <a:t>任務一</a:t>
            </a:r>
            <a:r>
              <a:rPr lang="en-US" altLang="zh-CN">
                <a:solidFill>
                  <a:schemeClr val="accent5">
                    <a:lumMod val="75000"/>
                  </a:schemeClr>
                </a:solidFill>
              </a:rPr>
              <a:t> </a:t>
            </a:r>
            <a:r>
              <a:rPr lang="zh-CN" altLang="en-US">
                <a:solidFill>
                  <a:schemeClr val="accent5">
                    <a:lumMod val="75000"/>
                  </a:schemeClr>
                </a:solidFill>
              </a:rPr>
              <a:t>解決非平穩性、提高經驗利用效率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單智能體強化學習算法在多智能體環境中的挑戰</a:t>
            </a:r>
            <a:r>
              <a:rPr lang="en-US" altLang="zh-CN">
                <a:sym typeface="+mn-ea"/>
              </a:rPr>
              <a:t>2</a:t>
            </a:r>
            <a:endParaRPr lang="en-US" altLang="zh-CN">
              <a:sym typeface="+mn-ea"/>
            </a:endParaRPr>
          </a:p>
          <a:p>
            <a:pPr lvl="1"/>
            <a:r>
              <a:rPr lang="zh-CN" altLang="en-US">
                <a:solidFill>
                  <a:schemeClr val="accent5">
                    <a:lumMod val="75000"/>
                  </a:schemeClr>
                </a:solidFill>
              </a:rPr>
              <a:t>任務二</a:t>
            </a:r>
            <a:r>
              <a:rPr lang="en-US" altLang="zh-CN">
                <a:solidFill>
                  <a:schemeClr val="accent5">
                    <a:lumMod val="75000"/>
                  </a:schemeClr>
                </a:solidFill>
              </a:rPr>
              <a:t> </a:t>
            </a:r>
            <a:r>
              <a:rPr lang="zh-CN" altLang="en-US">
                <a:solidFill>
                  <a:schemeClr val="accent5">
                    <a:lumMod val="75000"/>
                  </a:schemeClr>
                </a:solidFill>
              </a:rPr>
              <a:t>解決部分可觀察問題</a:t>
            </a:r>
            <a:endParaRPr lang="zh-CN" altLang="en-US">
              <a:solidFill>
                <a:schemeClr val="accent5">
                  <a:lumMod val="75000"/>
                </a:schemeClr>
              </a:solidFill>
            </a:endParaRPr>
          </a:p>
          <a:p>
            <a:r>
              <a:rPr lang="zh-CN" altLang="en-US">
                <a:sym typeface="+mn-ea"/>
              </a:rPr>
              <a:t>單智能體強化學習算法在多智能體環境中的挑戰</a:t>
            </a:r>
            <a:r>
              <a:rPr lang="en-US" altLang="zh-CN">
                <a:sym typeface="+mn-ea"/>
              </a:rPr>
              <a:t>3</a:t>
            </a:r>
            <a:endParaRPr lang="en-US" altLang="zh-CN">
              <a:sym typeface="+mn-ea"/>
            </a:endParaRPr>
          </a:p>
          <a:p>
            <a:pPr lvl="1"/>
            <a:r>
              <a:rPr lang="zh-CN" altLang="en-US">
                <a:solidFill>
                  <a:schemeClr val="accent5">
                    <a:lumMod val="75000"/>
                  </a:schemeClr>
                </a:solidFill>
              </a:rPr>
              <a:t>任務三</a:t>
            </a:r>
            <a:r>
              <a:rPr lang="en-US" altLang="zh-CN">
                <a:solidFill>
                  <a:schemeClr val="accent5">
                    <a:lumMod val="75000"/>
                  </a:schemeClr>
                </a:solidFill>
              </a:rPr>
              <a:t> </a:t>
            </a:r>
            <a:r>
              <a:rPr lang="zh-CN" altLang="en-US">
                <a:solidFill>
                  <a:schemeClr val="accent5">
                    <a:lumMod val="75000"/>
                  </a:schemeClr>
                </a:solidFill>
              </a:rPr>
              <a:t>解決信用分配問題</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價值分解網絡算法（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算法：基於非線性值分解的多智能體強化學習</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目錄</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多智能體強化學習（</a:t>
            </a:r>
            <a:r>
              <a:rPr lang="en-US" altLang="zh-CN"/>
              <a:t>Multi-Agent Reinforcement Learning</a:t>
            </a:r>
            <a:r>
              <a:rPr lang="zh-CN" altLang="en-US"/>
              <a:t>，</a:t>
            </a:r>
            <a:r>
              <a:rPr lang="en-US" altLang="zh-CN"/>
              <a:t>MARL</a:t>
            </a:r>
            <a:r>
              <a:rPr lang="zh-CN" altLang="en-US"/>
              <a:t>）是強化學習的一個分支，它研究的是在一個環境中有多個智能體（</a:t>
            </a:r>
            <a:r>
              <a:rPr lang="en-US" altLang="zh-CN"/>
              <a:t>agent</a:t>
            </a:r>
            <a:r>
              <a:rPr lang="zh-CN" altLang="en-US"/>
              <a:t>）同時學習和決策的情境。在這種情境下，每個智能體都在嘗試最大化其自身的回報，但它們的行為可能會影響到其他智能體和整個系統的表現。</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單智能體與多智能體環境</a:t>
            </a:r>
            <a:endParaRPr lang="zh-CN" altLang="en-US"/>
          </a:p>
        </p:txBody>
      </p:sp>
      <p:pic>
        <p:nvPicPr>
          <p:cNvPr id="4" name="图片 3" descr="1750777979417"/>
          <p:cNvPicPr>
            <a:picLocks noChangeAspect="1"/>
          </p:cNvPicPr>
          <p:nvPr/>
        </p:nvPicPr>
        <p:blipFill>
          <a:blip r:embed="rId1"/>
          <a:stretch>
            <a:fillRect/>
          </a:stretch>
        </p:blipFill>
        <p:spPr>
          <a:xfrm>
            <a:off x="7061200" y="3867150"/>
            <a:ext cx="4057650" cy="1771650"/>
          </a:xfrm>
          <a:prstGeom prst="rect">
            <a:avLst/>
          </a:prstGeom>
        </p:spPr>
      </p:pic>
      <p:pic>
        <p:nvPicPr>
          <p:cNvPr id="8" name="图片 7" descr="1750777979433"/>
          <p:cNvPicPr>
            <a:picLocks noChangeAspect="1"/>
          </p:cNvPicPr>
          <p:nvPr/>
        </p:nvPicPr>
        <p:blipFill>
          <a:blip r:embed="rId2"/>
          <a:stretch>
            <a:fillRect/>
          </a:stretch>
        </p:blipFill>
        <p:spPr>
          <a:xfrm>
            <a:off x="2070100" y="3609975"/>
            <a:ext cx="3486150" cy="2286000"/>
          </a:xfrm>
          <a:prstGeom prst="rect">
            <a:avLst/>
          </a:prstGeom>
        </p:spPr>
      </p:pic>
      <p:sp>
        <p:nvSpPr>
          <p:cNvPr id="9" name="文本框 8"/>
          <p:cNvSpPr txBox="1"/>
          <p:nvPr/>
        </p:nvSpPr>
        <p:spPr>
          <a:xfrm>
            <a:off x="2743835" y="6034405"/>
            <a:ext cx="2139315" cy="368300"/>
          </a:xfrm>
          <a:prstGeom prst="rect">
            <a:avLst/>
          </a:prstGeom>
          <a:noFill/>
        </p:spPr>
        <p:txBody>
          <a:bodyPr wrap="square" rtlCol="0">
            <a:spAutoFit/>
          </a:bodyPr>
          <a:p>
            <a:r>
              <a:rPr lang="zh-CN" altLang="en-US"/>
              <a:t>機器人足球比賽</a:t>
            </a:r>
            <a:endParaRPr lang="zh-CN" altLang="en-US"/>
          </a:p>
        </p:txBody>
      </p:sp>
      <p:sp>
        <p:nvSpPr>
          <p:cNvPr id="10" name="文本框 9"/>
          <p:cNvSpPr txBox="1"/>
          <p:nvPr/>
        </p:nvSpPr>
        <p:spPr>
          <a:xfrm>
            <a:off x="8287385" y="6034405"/>
            <a:ext cx="1605280" cy="368300"/>
          </a:xfrm>
          <a:prstGeom prst="rect">
            <a:avLst/>
          </a:prstGeom>
          <a:noFill/>
        </p:spPr>
        <p:txBody>
          <a:bodyPr wrap="square" rtlCol="0">
            <a:spAutoFit/>
          </a:bodyPr>
          <a:p>
            <a:r>
              <a:rPr lang="zh-CN" altLang="en-US"/>
              <a:t>星際爭霸遊戲</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多車匝道匯入環境</a:t>
            </a:r>
            <a:endParaRPr lang="zh-CN" altLang="en-US"/>
          </a:p>
          <a:p>
            <a:pPr marL="0" indent="0">
              <a:buNone/>
            </a:pPr>
            <a:r>
              <a:rPr lang="en-US" altLang="zh-CN"/>
              <a:t>Highway-env</a:t>
            </a:r>
            <a:r>
              <a:rPr lang="zh-CN" altLang="en-US"/>
              <a:t>中的多車匝道匯入環境模擬了車輛在高速匝道協同匯入主路的場景，需通過多智能體協作實現安全高效的交通流。</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pic>
        <p:nvPicPr>
          <p:cNvPr id="4" name="图片 3" descr="1"/>
          <p:cNvPicPr>
            <a:picLocks noChangeAspect="1"/>
          </p:cNvPicPr>
          <p:nvPr/>
        </p:nvPicPr>
        <p:blipFill>
          <a:blip r:embed="rId1"/>
          <a:stretch>
            <a:fillRect/>
          </a:stretch>
        </p:blipFill>
        <p:spPr>
          <a:xfrm>
            <a:off x="2905760" y="3580765"/>
            <a:ext cx="6484620" cy="152209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多車匝道匯入環境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多智能體場景</a:t>
            </a:r>
            <a:endParaRPr lang="zh-CN" altLang="en-US" sz="2000" b="1">
              <a:solidFill>
                <a:schemeClr val="accent5">
                  <a:lumMod val="75000"/>
                </a:schemeClr>
              </a:solidFill>
            </a:endParaRPr>
          </a:p>
          <a:p>
            <a:endParaRPr lang="zh-CN" altLang="en-US"/>
          </a:p>
          <a:p>
            <a:r>
              <a:rPr lang="en-US" altLang="zh-CN" sz="2000" b="1">
                <a:solidFill>
                  <a:schemeClr val="accent5">
                    <a:lumMod val="75000"/>
                  </a:schemeClr>
                </a:solidFill>
                <a:sym typeface="+mn-ea"/>
              </a:rPr>
              <a:t>test</a:t>
            </a:r>
            <a:r>
              <a:rPr lang="zh-CN" altLang="en-US" sz="2000" b="1">
                <a:solidFill>
                  <a:schemeClr val="accent5">
                    <a:lumMod val="75000"/>
                  </a:schemeClr>
                </a:solidFill>
                <a:sym typeface="+mn-ea"/>
              </a:rPr>
              <a:t>文件夾中</a:t>
            </a:r>
            <a:r>
              <a:rPr lang="en-US" altLang="zh-CN" sz="2000" b="1">
                <a:solidFill>
                  <a:schemeClr val="accent5">
                    <a:lumMod val="75000"/>
                  </a:schemeClr>
                </a:solidFill>
                <a:sym typeface="+mn-ea"/>
              </a:rPr>
              <a:t> </a:t>
            </a:r>
            <a:r>
              <a:rPr lang="zh-CN" altLang="en-US" sz="2000" b="1">
                <a:solidFill>
                  <a:schemeClr val="accent5">
                    <a:lumMod val="75000"/>
                  </a:schemeClr>
                </a:solidFill>
                <a:sym typeface="+mn-ea"/>
              </a:rPr>
              <a:t>執行</a:t>
            </a:r>
            <a:r>
              <a:rPr lang="en-US" altLang="zh-CN" sz="2000" b="1">
                <a:solidFill>
                  <a:schemeClr val="accent5">
                    <a:lumMod val="75000"/>
                  </a:schemeClr>
                </a:solidFill>
                <a:sym typeface="+mn-ea"/>
              </a:rPr>
              <a:t> </a:t>
            </a:r>
            <a:r>
              <a:rPr lang="en-US" altLang="zh-CN" sz="2000" b="1">
                <a:solidFill>
                  <a:schemeClr val="accent5">
                    <a:lumMod val="75000"/>
                  </a:schemeClr>
                </a:solidFill>
                <a:sym typeface="+mn-ea"/>
              </a:rPr>
              <a:t>python test_multi.py</a:t>
            </a:r>
            <a:endParaRPr lang="en-US" altLang="zh-CN" sz="2000"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r>
              <a:rPr lang="zh-CN" altLang="en-US">
                <a:sym typeface="+mn-ea"/>
              </a:rPr>
              <a:t>多智能體環境中，可以使用不同智能算法控製每一輛車，也可以使用同一個智能算法控製所有車。每輛車的觀察是不同的、獎勵也是不同的，彼此之間既要應對環境交通，也要協調或競爭。</a:t>
            </a:r>
            <a:endParaRPr lang="en-US" altLang="zh-CN" b="1">
              <a:solidFill>
                <a:schemeClr val="accent5">
                  <a:lumMod val="75000"/>
                </a:schemeClr>
              </a:solidFill>
              <a:sym typeface="+mn-ea"/>
            </a:endParaRPr>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單智能體場景</a:t>
            </a:r>
            <a:endParaRPr lang="zh-CN" altLang="en-US" sz="2000" b="1">
              <a:solidFill>
                <a:schemeClr val="accent5">
                  <a:lumMod val="75000"/>
                </a:schemeClr>
              </a:solidFill>
            </a:endParaRPr>
          </a:p>
          <a:p>
            <a:endParaRPr lang="zh-CN" altLang="en-US" sz="2000" b="1">
              <a:solidFill>
                <a:schemeClr val="accent5">
                  <a:lumMod val="75000"/>
                </a:schemeClr>
              </a:solidFill>
            </a:endParaRPr>
          </a:p>
          <a:p>
            <a:r>
              <a:rPr lang="en-US" altLang="zh-CN" sz="2000" b="1">
                <a:solidFill>
                  <a:schemeClr val="accent5">
                    <a:lumMod val="75000"/>
                  </a:schemeClr>
                </a:solidFill>
              </a:rPr>
              <a:t>test</a:t>
            </a:r>
            <a:r>
              <a:rPr lang="zh-CN" altLang="en-US" sz="2000" b="1">
                <a:solidFill>
                  <a:schemeClr val="accent5">
                    <a:lumMod val="75000"/>
                  </a:schemeClr>
                </a:solidFill>
              </a:rPr>
              <a:t>文件夾中</a:t>
            </a:r>
            <a:r>
              <a:rPr lang="en-US" altLang="zh-CN" sz="2000" b="1">
                <a:solidFill>
                  <a:schemeClr val="accent5">
                    <a:lumMod val="75000"/>
                  </a:schemeClr>
                </a:solidFill>
              </a:rPr>
              <a:t> </a:t>
            </a:r>
            <a:r>
              <a:rPr lang="zh-CN" altLang="en-US" sz="2000" b="1">
                <a:solidFill>
                  <a:schemeClr val="accent5">
                    <a:lumMod val="75000"/>
                  </a:schemeClr>
                </a:solidFill>
              </a:rPr>
              <a:t>執行</a:t>
            </a:r>
            <a:r>
              <a:rPr lang="en-US" altLang="zh-CN" sz="2000" b="1">
                <a:solidFill>
                  <a:schemeClr val="accent5">
                    <a:lumMod val="75000"/>
                  </a:schemeClr>
                </a:solidFill>
              </a:rPr>
              <a:t> </a:t>
            </a:r>
            <a:r>
              <a:rPr lang="en-US" altLang="zh-CN" sz="2000" b="1">
                <a:solidFill>
                  <a:schemeClr val="accent5">
                    <a:lumMod val="75000"/>
                  </a:schemeClr>
                </a:solidFill>
              </a:rPr>
              <a:t>python test_single.py</a:t>
            </a:r>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zh-CN" altLang="en-US" sz="2000">
              <a:solidFill>
                <a:schemeClr val="tx1"/>
              </a:solidFill>
            </a:endParaRPr>
          </a:p>
          <a:p>
            <a:r>
              <a:rPr lang="zh-CN" altLang="en-US" sz="2000">
                <a:solidFill>
                  <a:schemeClr val="tx1"/>
                </a:solidFill>
              </a:rPr>
              <a:t>單智能體環境中，智能駕駛算法只能控製一輛車，其他車輛由規則或</a:t>
            </a:r>
            <a:r>
              <a:rPr lang="en-US" altLang="zh-CN" sz="2000">
                <a:solidFill>
                  <a:schemeClr val="tx1"/>
                </a:solidFill>
              </a:rPr>
              <a:t> IDM </a:t>
            </a:r>
            <a:r>
              <a:rPr lang="zh-CN" altLang="en-US" sz="2000">
                <a:solidFill>
                  <a:schemeClr val="tx1"/>
                </a:solidFill>
              </a:rPr>
              <a:t>等模型驅動。算法需要學會控製車輛匯入單一模式下的車流。</a:t>
            </a:r>
            <a:endParaRPr lang="zh-CN" altLang="en-US" sz="2000">
              <a:solidFill>
                <a:schemeClr val="tx1"/>
              </a:solidFill>
            </a:endParaRPr>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pic>
        <p:nvPicPr>
          <p:cNvPr id="9" name="图片 8" descr="1751535840620"/>
          <p:cNvPicPr>
            <a:picLocks noChangeAspect="1"/>
          </p:cNvPicPr>
          <p:nvPr/>
        </p:nvPicPr>
        <p:blipFill>
          <a:blip r:embed="rId1"/>
          <a:stretch>
            <a:fillRect/>
          </a:stretch>
        </p:blipFill>
        <p:spPr>
          <a:xfrm>
            <a:off x="898525" y="2971800"/>
            <a:ext cx="4057650" cy="914400"/>
          </a:xfrm>
          <a:prstGeom prst="rect">
            <a:avLst/>
          </a:prstGeom>
        </p:spPr>
      </p:pic>
      <p:pic>
        <p:nvPicPr>
          <p:cNvPr id="10" name="图片 9" descr="1"/>
          <p:cNvPicPr>
            <a:picLocks noChangeAspect="1"/>
          </p:cNvPicPr>
          <p:nvPr/>
        </p:nvPicPr>
        <p:blipFill>
          <a:blip r:embed="rId2"/>
          <a:stretch>
            <a:fillRect/>
          </a:stretch>
        </p:blipFill>
        <p:spPr>
          <a:xfrm>
            <a:off x="7096125" y="2971800"/>
            <a:ext cx="4066540" cy="95440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a:t>
            </a:r>
            <a:r>
              <a:rPr lang="zh-CN" altLang="en-US" sz="2000" b="1">
                <a:solidFill>
                  <a:schemeClr val="accent5">
                    <a:lumMod val="75000"/>
                  </a:schemeClr>
                </a:solidFill>
                <a:sym typeface="+mn-ea"/>
              </a:rPr>
              <a:t>智能體場</a:t>
            </a:r>
            <a:r>
              <a:rPr lang="zh-CN" altLang="en-US" sz="2000" b="1">
                <a:solidFill>
                  <a:schemeClr val="accent5">
                    <a:lumMod val="75000"/>
                  </a:schemeClr>
                </a:solidFill>
              </a:rPr>
              <a:t>景</a:t>
            </a:r>
            <a:endParaRPr lang="zh-CN" altLang="en-US" sz="2000" b="1">
              <a:solidFill>
                <a:schemeClr val="accent5">
                  <a:lumMod val="75000"/>
                </a:schemeClr>
              </a:solidFill>
            </a:endParaRPr>
          </a:p>
          <a:p>
            <a:endParaRPr lang="zh-CN" altLang="en-US"/>
          </a:p>
          <a:p>
            <a:r>
              <a:rPr lang="zh-CN" altLang="en-US"/>
              <a:t>創建匝道匯入環境，並傳入生成自動駕駛的數量</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sym typeface="+mn-ea"/>
              </a:rPr>
              <a:t>import random</a:t>
            </a:r>
            <a:endParaRPr lang="en-US" altLang="zh-CN"/>
          </a:p>
          <a:p>
            <a:r>
              <a:rPr lang="en-US" altLang="zh-CN"/>
              <a:t>if __name__ == "__main__":</a:t>
            </a:r>
            <a:endParaRPr lang="en-US" altLang="zh-CN"/>
          </a:p>
          <a:p>
            <a:r>
              <a:rPr lang="en-US" altLang="zh-CN"/>
              <a:t>    AGENTS_NUM = 3 #</a:t>
            </a:r>
            <a:r>
              <a:rPr lang="zh-CN" altLang="en-US"/>
              <a:t>自動駕駛車輛數量</a:t>
            </a:r>
            <a:endParaRPr lang="zh-CN" altLang="en-US"/>
          </a:p>
          <a:p>
            <a:r>
              <a:rPr lang="en-US" altLang="zh-CN"/>
              <a:t>    env = gym.make('merge-multi-agent-v0', </a:t>
            </a:r>
            <a:endParaRPr lang="en-US" altLang="zh-CN"/>
          </a:p>
          <a:p>
            <a:pPr marL="457200" lvl="1" indent="457200"/>
            <a:r>
              <a:rPr lang="en-US" altLang="zh-CN"/>
              <a:t> render_mode='human',</a:t>
            </a:r>
            <a:endParaRPr lang="en-US" altLang="zh-CN"/>
          </a:p>
          <a:p>
            <a:r>
              <a:rPr lang="en-US" altLang="zh-CN"/>
              <a:t>                   config={</a:t>
            </a:r>
            <a:endParaRPr lang="en-US" altLang="zh-CN"/>
          </a:p>
          <a:p>
            <a:r>
              <a:rPr lang="en-US" altLang="zh-CN"/>
              <a:t>                    </a:t>
            </a:r>
            <a:r>
              <a:rPr lang="en-US" altLang="zh-CN" b="1"/>
              <a:t>"traffic_density": 999,</a:t>
            </a:r>
            <a:endParaRPr lang="en-US" altLang="zh-CN" b="1"/>
          </a:p>
          <a:p>
            <a:r>
              <a:rPr lang="en-US" altLang="zh-CN"/>
              <a:t>                    "controlled_vehicles":AGENTS_NUM,</a:t>
            </a:r>
            <a:endParaRPr lang="en-US" altLang="zh-CN"/>
          </a:p>
          <a:p>
            <a:r>
              <a:rPr lang="en-US" altLang="zh-CN"/>
              <a:t>                    })</a:t>
            </a:r>
            <a:endParaRPr lang="en-US" altLang="zh-CN"/>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sym typeface="+mn-ea"/>
              </a:rPr>
              <a:t>單智能體場景</a:t>
            </a:r>
            <a:endParaRPr lang="zh-CN" altLang="en-US" sz="2000" b="1">
              <a:solidFill>
                <a:schemeClr val="accent5">
                  <a:lumMod val="75000"/>
                </a:schemeClr>
              </a:solidFill>
            </a:endParaRPr>
          </a:p>
          <a:p>
            <a:endParaRPr lang="zh-CN" altLang="en-US"/>
          </a:p>
          <a:p>
            <a:r>
              <a:rPr lang="zh-CN" altLang="en-US"/>
              <a:t>創建匝道匯入環境</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t>import random</a:t>
            </a:r>
            <a:endParaRPr lang="en-US" altLang="zh-CN"/>
          </a:p>
          <a:p>
            <a:r>
              <a:rPr lang="en-US" altLang="zh-CN"/>
              <a:t>if __name__ == "__main__":</a:t>
            </a:r>
            <a:endParaRPr lang="en-US" altLang="zh-CN"/>
          </a:p>
          <a:p>
            <a:r>
              <a:rPr lang="en-US" altLang="zh-CN"/>
              <a:t>    env = gym.make('merge-multi-agent-v0', render_mode='human',</a:t>
            </a:r>
            <a:endParaRPr lang="en-US" altLang="zh-CN"/>
          </a:p>
          <a:p>
            <a:r>
              <a:rPr lang="en-US" altLang="zh-CN"/>
              <a:t>                   config={</a:t>
            </a:r>
            <a:endParaRPr lang="en-US" altLang="zh-CN"/>
          </a:p>
          <a:p>
            <a:r>
              <a:rPr lang="en-US" altLang="zh-CN"/>
              <a:t>                    </a:t>
            </a:r>
            <a:r>
              <a:rPr lang="en-US" altLang="zh-CN" b="1"/>
              <a:t>"traffic_density": 0,</a:t>
            </a:r>
            <a:endParaRPr lang="en-US" altLang="zh-CN" b="1"/>
          </a:p>
          <a:p>
            <a:r>
              <a:rPr lang="en-US" altLang="zh-CN"/>
              <a:t>                    })</a:t>
            </a:r>
            <a:endParaRPr lang="en-US" altLang="zh-CN"/>
          </a:p>
          <a:p>
            <a:r>
              <a:rPr lang="en-US" altLang="zh-CN"/>
              <a:t>    env.reset()</a:t>
            </a:r>
            <a:endParaRPr lang="en-US" altLang="zh-CN"/>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2" name="文本框 1"/>
          <p:cNvSpPr txBox="1"/>
          <p:nvPr/>
        </p:nvSpPr>
        <p:spPr>
          <a:xfrm>
            <a:off x="4424680" y="1267460"/>
            <a:ext cx="5184140" cy="446405"/>
          </a:xfrm>
          <a:prstGeom prst="rect">
            <a:avLst/>
          </a:prstGeom>
          <a:noFill/>
        </p:spPr>
        <p:txBody>
          <a:bodyPr wrap="square" rtlCol="0">
            <a:noAutofit/>
          </a:bodyPr>
          <a:p>
            <a:r>
              <a:rPr lang="zh-CN" altLang="en-US" sz="2000" b="1">
                <a:solidFill>
                  <a:schemeClr val="accent5">
                    <a:lumMod val="75000"/>
                  </a:schemeClr>
                </a:solidFill>
              </a:rPr>
              <a:t>參數</a:t>
            </a:r>
            <a:r>
              <a:rPr lang="en-US" altLang="zh-CN" sz="2000" b="1">
                <a:solidFill>
                  <a:schemeClr val="accent5">
                    <a:lumMod val="75000"/>
                  </a:schemeClr>
                </a:solidFill>
              </a:rPr>
              <a:t>"traffic_density"</a:t>
            </a:r>
            <a:r>
              <a:rPr lang="zh-CN" altLang="en-US" sz="2000" b="1">
                <a:solidFill>
                  <a:schemeClr val="accent5">
                    <a:lumMod val="75000"/>
                  </a:schemeClr>
                </a:solidFill>
              </a:rPr>
              <a:t>與環境生成</a:t>
            </a:r>
            <a:endParaRPr lang="zh-CN" altLang="en-US" sz="2000" b="1">
              <a:solidFill>
                <a:schemeClr val="accent5">
                  <a:lumMod val="75000"/>
                </a:schemeClr>
              </a:solidFill>
            </a:endParaRPr>
          </a:p>
          <a:p>
            <a:endParaRPr lang="zh-CN" altLang="en-US"/>
          </a:p>
          <a:p>
            <a:endParaRPr lang="en-US" altLang="zh-CN"/>
          </a:p>
          <a:p>
            <a:endParaRPr lang="en-US" altLang="zh-CN"/>
          </a:p>
        </p:txBody>
      </p:sp>
      <p:pic>
        <p:nvPicPr>
          <p:cNvPr id="9" name="图片 8"/>
          <p:cNvPicPr>
            <a:picLocks noChangeAspect="1"/>
          </p:cNvPicPr>
          <p:nvPr/>
        </p:nvPicPr>
        <p:blipFill>
          <a:blip r:embed="rId1"/>
          <a:stretch>
            <a:fillRect/>
          </a:stretch>
        </p:blipFill>
        <p:spPr>
          <a:xfrm>
            <a:off x="2112010" y="1757680"/>
            <a:ext cx="8072120" cy="485775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準備工作</a:t>
            </a:r>
            <a:endParaRPr lang="zh-CN" altLang="en-US"/>
          </a:p>
          <a:p>
            <a:pPr marL="0" indent="0">
              <a:buNone/>
            </a:pPr>
            <a:r>
              <a:rPr lang="zh-CN" altLang="en-US" b="1">
                <a:solidFill>
                  <a:srgbClr val="0070C0"/>
                </a:solidFill>
              </a:rPr>
              <a:t>安裝</a:t>
            </a:r>
            <a:r>
              <a:rPr lang="en-US" altLang="zh-CN" b="1">
                <a:solidFill>
                  <a:srgbClr val="0070C0"/>
                </a:solidFill>
              </a:rPr>
              <a:t>Anaconda</a:t>
            </a:r>
            <a:endParaRPr lang="en-US" altLang="zh-CN" b="1">
              <a:solidFill>
                <a:srgbClr val="0070C0"/>
              </a:solidFill>
            </a:endParaRPr>
          </a:p>
          <a:p>
            <a:pPr marL="0" indent="0">
              <a:buNone/>
            </a:pPr>
            <a:endParaRPr lang="zh-CN" altLang="en-US"/>
          </a:p>
          <a:p>
            <a:pPr marL="0" indent="0">
              <a:buNone/>
            </a:pPr>
            <a:r>
              <a:rPr lang="zh-CN" altLang="en-US"/>
              <a:t>下載：</a:t>
            </a:r>
            <a:r>
              <a:rPr lang="en-US" altLang="zh-CN"/>
              <a:t>https://www.anaconda.com/</a:t>
            </a:r>
            <a:endParaRPr lang="en-US" altLang="zh-CN"/>
          </a:p>
          <a:p>
            <a:pPr marL="0" indent="0">
              <a:buNone/>
            </a:pPr>
            <a:endParaRPr lang="zh-CN" altLang="en-US"/>
          </a:p>
          <a:p>
            <a:pPr marL="0" indent="0">
              <a:buNone/>
            </a:pPr>
            <a:r>
              <a:rPr lang="zh-CN" altLang="en-US"/>
              <a:t>安裝：</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2" name="图片 1" descr="1"/>
          <p:cNvPicPr>
            <a:picLocks noChangeAspect="1"/>
          </p:cNvPicPr>
          <p:nvPr/>
        </p:nvPicPr>
        <p:blipFill>
          <a:blip r:embed="rId1"/>
          <a:srcRect r="9054" b="9667"/>
          <a:stretch>
            <a:fillRect/>
          </a:stretch>
        </p:blipFill>
        <p:spPr>
          <a:xfrm>
            <a:off x="2785110" y="1585595"/>
            <a:ext cx="2564130" cy="688340"/>
          </a:xfrm>
          <a:prstGeom prst="rect">
            <a:avLst/>
          </a:prstGeom>
        </p:spPr>
      </p:pic>
      <p:pic>
        <p:nvPicPr>
          <p:cNvPr id="4" name="图片 3" descr="2"/>
          <p:cNvPicPr>
            <a:picLocks noChangeAspect="1"/>
          </p:cNvPicPr>
          <p:nvPr/>
        </p:nvPicPr>
        <p:blipFill>
          <a:blip r:embed="rId2"/>
          <a:srcRect r="16457" b="3321"/>
          <a:stretch>
            <a:fillRect/>
          </a:stretch>
        </p:blipFill>
        <p:spPr>
          <a:xfrm>
            <a:off x="6637655" y="1802130"/>
            <a:ext cx="2865755" cy="1626870"/>
          </a:xfrm>
          <a:prstGeom prst="rect">
            <a:avLst/>
          </a:prstGeom>
        </p:spPr>
      </p:pic>
      <p:pic>
        <p:nvPicPr>
          <p:cNvPr id="8" name="图片 7" descr="3"/>
          <p:cNvPicPr>
            <a:picLocks noChangeAspect="1"/>
          </p:cNvPicPr>
          <p:nvPr/>
        </p:nvPicPr>
        <p:blipFill>
          <a:blip r:embed="rId3"/>
          <a:stretch>
            <a:fillRect/>
          </a:stretch>
        </p:blipFill>
        <p:spPr>
          <a:xfrm>
            <a:off x="1664970" y="3701415"/>
            <a:ext cx="3684270" cy="2875915"/>
          </a:xfrm>
          <a:prstGeom prst="rect">
            <a:avLst/>
          </a:prstGeom>
        </p:spPr>
      </p:pic>
      <p:pic>
        <p:nvPicPr>
          <p:cNvPr id="9" name="图片 8" descr="4"/>
          <p:cNvPicPr>
            <a:picLocks noChangeAspect="1"/>
          </p:cNvPicPr>
          <p:nvPr/>
        </p:nvPicPr>
        <p:blipFill>
          <a:blip r:embed="rId4"/>
          <a:stretch>
            <a:fillRect/>
          </a:stretch>
        </p:blipFill>
        <p:spPr>
          <a:xfrm>
            <a:off x="5711825" y="3701415"/>
            <a:ext cx="3597910" cy="27635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2" name="文本框 1"/>
          <p:cNvSpPr txBox="1"/>
          <p:nvPr/>
        </p:nvSpPr>
        <p:spPr>
          <a:xfrm>
            <a:off x="4424680" y="1267460"/>
            <a:ext cx="5184140" cy="446405"/>
          </a:xfrm>
          <a:prstGeom prst="rect">
            <a:avLst/>
          </a:prstGeom>
          <a:noFill/>
        </p:spPr>
        <p:txBody>
          <a:bodyPr wrap="square" rtlCol="0">
            <a:noAutofit/>
          </a:bodyPr>
          <a:p>
            <a:r>
              <a:rPr lang="en-US" altLang="zh-CN" sz="2000" b="1">
                <a:solidFill>
                  <a:schemeClr val="accent5">
                    <a:lumMod val="75000"/>
                  </a:schemeClr>
                </a:solidFill>
              </a:rPr>
              <a:t>Highway</a:t>
            </a:r>
            <a:r>
              <a:rPr lang="zh-CN" altLang="en-US" sz="2000" b="1">
                <a:solidFill>
                  <a:schemeClr val="accent5">
                    <a:lumMod val="75000"/>
                  </a:schemeClr>
                </a:solidFill>
              </a:rPr>
              <a:t>多智能體環境處理流程特點</a:t>
            </a:r>
            <a:endParaRPr lang="zh-CN" altLang="en-US" sz="2000" b="1">
              <a:solidFill>
                <a:schemeClr val="accent5">
                  <a:lumMod val="75000"/>
                </a:schemeClr>
              </a:solidFill>
            </a:endParaRPr>
          </a:p>
          <a:p>
            <a:endParaRPr lang="zh-CN" altLang="en-US"/>
          </a:p>
          <a:p>
            <a:endParaRPr lang="en-US" altLang="zh-CN"/>
          </a:p>
          <a:p>
            <a:endParaRPr lang="en-US" altLang="zh-CN"/>
          </a:p>
        </p:txBody>
      </p:sp>
      <p:pic>
        <p:nvPicPr>
          <p:cNvPr id="10" name="图片 9"/>
          <p:cNvPicPr>
            <a:picLocks noChangeAspect="1"/>
          </p:cNvPicPr>
          <p:nvPr/>
        </p:nvPicPr>
        <p:blipFill>
          <a:blip r:embed="rId1"/>
          <a:stretch>
            <a:fillRect/>
          </a:stretch>
        </p:blipFill>
        <p:spPr>
          <a:xfrm>
            <a:off x="2183130" y="1726565"/>
            <a:ext cx="7929880" cy="504380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單智能體場景</a:t>
            </a:r>
            <a:endParaRPr lang="zh-CN" altLang="en-US" sz="2800" b="1">
              <a:solidFill>
                <a:schemeClr val="accent5">
                  <a:lumMod val="75000"/>
                </a:schemeClr>
              </a:solidFill>
              <a:sym typeface="+mn-ea"/>
            </a:endParaRPr>
          </a:p>
        </p:txBody>
      </p:sp>
      <p:sp>
        <p:nvSpPr>
          <p:cNvPr id="9" name="文本框 8"/>
          <p:cNvSpPr txBox="1"/>
          <p:nvPr/>
        </p:nvSpPr>
        <p:spPr>
          <a:xfrm>
            <a:off x="5708650" y="2052320"/>
            <a:ext cx="6039485" cy="1198880"/>
          </a:xfrm>
          <a:prstGeom prst="rect">
            <a:avLst/>
          </a:prstGeom>
          <a:noFill/>
        </p:spPr>
        <p:txBody>
          <a:bodyPr wrap="square" rtlCol="0">
            <a:spAutoFit/>
          </a:bodyPr>
          <a:p>
            <a:r>
              <a:rPr lang="en-US" altLang="zh-CN" b="1">
                <a:solidFill>
                  <a:schemeClr val="accent5">
                    <a:lumMod val="75000"/>
                  </a:schemeClr>
                </a:solidFill>
              </a:rPr>
              <a:t>obs: Tuple(Box(-inf, inf, (5, 5), float32))</a:t>
            </a:r>
            <a:endParaRPr lang="en-US" altLang="zh-CN" b="1">
              <a:solidFill>
                <a:schemeClr val="accent5">
                  <a:lumMod val="75000"/>
                </a:schemeClr>
              </a:solidFill>
            </a:endParaRPr>
          </a:p>
          <a:p>
            <a:r>
              <a:rPr lang="zh-CN" altLang="en-US"/>
              <a:t>觀察空間是一個元組，其中</a:t>
            </a:r>
            <a:r>
              <a:rPr lang="en-US" altLang="zh-CN"/>
              <a:t>Box</a:t>
            </a:r>
            <a:r>
              <a:rPr lang="zh-CN" altLang="en-US"/>
              <a:t>對應智能體的感知信息</a:t>
            </a:r>
            <a:r>
              <a:rPr lang="en-US" altLang="zh-CN"/>
              <a:t>:</a:t>
            </a:r>
            <a:r>
              <a:rPr lang="zh-CN" altLang="en-US"/>
              <a:t>一個</a:t>
            </a:r>
            <a:r>
              <a:rPr lang="en-US" altLang="zh-CN"/>
              <a:t>5x5</a:t>
            </a:r>
            <a:r>
              <a:rPr lang="zh-CN" altLang="en-US"/>
              <a:t>的矩陣，第一行表示自車信息，其他行表示周圍車輛及障礙物信息</a:t>
            </a:r>
            <a:r>
              <a:rPr lang="zh-CN" altLang="en-US"/>
              <a:t>。</a:t>
            </a:r>
            <a:endParaRPr lang="zh-CN" altLang="en-US"/>
          </a:p>
        </p:txBody>
      </p:sp>
      <p:sp>
        <p:nvSpPr>
          <p:cNvPr id="10" name="文本框 9"/>
          <p:cNvSpPr txBox="1"/>
          <p:nvPr/>
        </p:nvSpPr>
        <p:spPr>
          <a:xfrm>
            <a:off x="5768975" y="3251200"/>
            <a:ext cx="5758180" cy="1198880"/>
          </a:xfrm>
          <a:prstGeom prst="rect">
            <a:avLst/>
          </a:prstGeom>
          <a:noFill/>
        </p:spPr>
        <p:txBody>
          <a:bodyPr wrap="square" rtlCol="0">
            <a:spAutoFit/>
          </a:bodyPr>
          <a:p>
            <a:r>
              <a:rPr lang="en-US" altLang="zh-CN" b="1">
                <a:solidFill>
                  <a:schemeClr val="accent5">
                    <a:lumMod val="75000"/>
                  </a:schemeClr>
                </a:solidFill>
              </a:rPr>
              <a:t>action: Tuple(Discrete(5))</a:t>
            </a:r>
            <a:endParaRPr lang="en-US" altLang="zh-CN" b="1">
              <a:solidFill>
                <a:schemeClr val="accent5">
                  <a:lumMod val="75000"/>
                </a:schemeClr>
              </a:solidFill>
            </a:endParaRPr>
          </a:p>
          <a:p>
            <a:r>
              <a:rPr lang="zh-CN" altLang="en-US"/>
              <a:t>動作空間是一個元組，包含一個離散的數字，表示動作選擇。離散數字</a:t>
            </a:r>
            <a:r>
              <a:rPr lang="en-US" altLang="zh-CN"/>
              <a:t>0~4</a:t>
            </a:r>
            <a:r>
              <a:rPr lang="zh-CN" altLang="en-US"/>
              <a:t>代表</a:t>
            </a:r>
            <a:r>
              <a:rPr lang="en-US" altLang="zh-CN"/>
              <a:t> 5 </a:t>
            </a:r>
            <a:r>
              <a:rPr lang="zh-CN" altLang="en-US"/>
              <a:t>個可能的動作（如加速、減速、左變道、右變道、保持）</a:t>
            </a:r>
            <a:r>
              <a:rPr lang="zh-CN" altLang="en-US"/>
              <a:t>。</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單智能體場景</a:t>
            </a:r>
            <a:endParaRPr lang="zh-CN" altLang="en-US" sz="2800" b="1">
              <a:solidFill>
                <a:schemeClr val="accent5">
                  <a:lumMod val="75000"/>
                </a:schemeClr>
              </a:solidFill>
              <a:sym typeface="+mn-ea"/>
            </a:endParaRPr>
          </a:p>
        </p:txBody>
      </p:sp>
      <p:sp>
        <p:nvSpPr>
          <p:cNvPr id="9" name="文本框 8"/>
          <p:cNvSpPr txBox="1"/>
          <p:nvPr/>
        </p:nvSpPr>
        <p:spPr>
          <a:xfrm>
            <a:off x="7419340" y="3535045"/>
            <a:ext cx="4517390" cy="2584450"/>
          </a:xfrm>
          <a:prstGeom prst="rect">
            <a:avLst/>
          </a:prstGeom>
          <a:noFill/>
        </p:spPr>
        <p:txBody>
          <a:bodyPr wrap="square" rtlCol="0">
            <a:spAutoFit/>
          </a:bodyPr>
          <a:p>
            <a:r>
              <a:rPr lang="en-US" altLang="zh-CN" b="1">
                <a:solidFill>
                  <a:schemeClr val="accent5">
                    <a:lumMod val="75000"/>
                  </a:schemeClr>
                </a:solidFill>
              </a:rPr>
              <a:t>next_obs: (array([[ 1.        ,  0.45003015,  1.        ,  0.27795443, -0.0135613 ],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dtype=float32),)</a:t>
            </a:r>
            <a:endParaRPr lang="en-US" altLang="zh-CN" b="1">
              <a:solidFill>
                <a:schemeClr val="accent5">
                  <a:lumMod val="75000"/>
                </a:schemeClr>
              </a:solidFill>
            </a:endParaRPr>
          </a:p>
          <a:p>
            <a:r>
              <a:rPr lang="zh-CN" altLang="en-US"/>
              <a:t>觀察空間是一個元組，其中包括一個</a:t>
            </a:r>
            <a:r>
              <a:rPr lang="en-US" altLang="zh-CN"/>
              <a:t>5x5</a:t>
            </a:r>
            <a:r>
              <a:rPr lang="zh-CN" altLang="en-US"/>
              <a:t>的矩陣</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單智能體場景</a:t>
            </a:r>
            <a:endParaRPr lang="zh-CN" altLang="en-US" sz="2800" b="1">
              <a:solidFill>
                <a:schemeClr val="accent5">
                  <a:lumMod val="75000"/>
                </a:schemeClr>
              </a:solidFill>
              <a:sym typeface="+mn-ea"/>
            </a:endParaRPr>
          </a:p>
        </p:txBody>
      </p:sp>
      <p:sp>
        <p:nvSpPr>
          <p:cNvPr id="9" name="文本框 8"/>
          <p:cNvSpPr txBox="1"/>
          <p:nvPr/>
        </p:nvSpPr>
        <p:spPr>
          <a:xfrm>
            <a:off x="7419340" y="4836160"/>
            <a:ext cx="4517390" cy="645160"/>
          </a:xfrm>
          <a:prstGeom prst="rect">
            <a:avLst/>
          </a:prstGeom>
          <a:noFill/>
        </p:spPr>
        <p:txBody>
          <a:bodyPr wrap="square" rtlCol="0">
            <a:spAutoFit/>
          </a:bodyPr>
          <a:p>
            <a:r>
              <a:rPr lang="en-US" altLang="zh-CN" b="1">
                <a:solidFill>
                  <a:schemeClr val="accent5">
                    <a:lumMod val="75000"/>
                  </a:schemeClr>
                </a:solidFill>
              </a:rPr>
              <a:t>reward : 0.7569081803702318</a:t>
            </a:r>
            <a:endParaRPr lang="en-US" altLang="zh-CN" b="1">
              <a:solidFill>
                <a:schemeClr val="accent5">
                  <a:lumMod val="75000"/>
                </a:schemeClr>
              </a:solidFill>
            </a:endParaRPr>
          </a:p>
          <a:p>
            <a:r>
              <a:rPr lang="zh-CN" altLang="en-US"/>
              <a:t>獎勵是單個智能體得到的獎勵</a:t>
            </a:r>
            <a:endParaRPr lang="zh-CN" altLang="en-US"/>
          </a:p>
        </p:txBody>
      </p:sp>
      <p:sp>
        <p:nvSpPr>
          <p:cNvPr id="4" name="文本框 3"/>
          <p:cNvSpPr txBox="1"/>
          <p:nvPr/>
        </p:nvSpPr>
        <p:spPr>
          <a:xfrm>
            <a:off x="7419340" y="5615940"/>
            <a:ext cx="4517390" cy="922020"/>
          </a:xfrm>
          <a:prstGeom prst="rect">
            <a:avLst/>
          </a:prstGeom>
          <a:noFill/>
        </p:spPr>
        <p:txBody>
          <a:bodyPr wrap="square" rtlCol="0">
            <a:spAutoFit/>
          </a:bodyPr>
          <a:p>
            <a:r>
              <a:rPr lang="en-US" altLang="zh-CN" b="1">
                <a:solidFill>
                  <a:schemeClr val="accent5">
                    <a:lumMod val="75000"/>
                  </a:schemeClr>
                </a:solidFill>
              </a:rPr>
              <a:t>done:  False</a:t>
            </a:r>
            <a:endParaRPr lang="en-US" altLang="zh-CN" b="1">
              <a:solidFill>
                <a:schemeClr val="accent5">
                  <a:lumMod val="75000"/>
                </a:schemeClr>
              </a:solidFill>
            </a:endParaRPr>
          </a:p>
          <a:p>
            <a:r>
              <a:rPr lang="en-US" altLang="zh-CN"/>
              <a:t>done</a:t>
            </a:r>
            <a:r>
              <a:rPr lang="zh-CN" altLang="en-US"/>
              <a:t>表示智能體是否完成，即是否到達終點或發生碰撞</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524510" y="2603500"/>
            <a:ext cx="3858895" cy="2584450"/>
          </a:xfrm>
          <a:prstGeom prst="rect">
            <a:avLst/>
          </a:prstGeom>
          <a:noFill/>
        </p:spPr>
        <p:txBody>
          <a:bodyPr wrap="square" rtlCol="0">
            <a:spAutoFit/>
          </a:bodyPr>
          <a:p>
            <a:r>
              <a:rPr lang="zh-CN" altLang="en-US" b="1"/>
              <a:t>觀察空間</a:t>
            </a:r>
            <a:endParaRPr lang="en-US" altLang="zh-CN" b="1"/>
          </a:p>
          <a:p>
            <a:r>
              <a:rPr lang="en-US" altLang="zh-CN"/>
              <a:t>print ('obs:',env.observation_space)</a:t>
            </a:r>
            <a:endParaRPr lang="en-US" altLang="zh-CN"/>
          </a:p>
          <a:p>
            <a:endParaRPr lang="en-US" altLang="zh-CN"/>
          </a:p>
          <a:p>
            <a:endParaRPr lang="en-US" altLang="zh-CN"/>
          </a:p>
          <a:p>
            <a:endParaRPr lang="en-US" altLang="zh-CN"/>
          </a:p>
          <a:p>
            <a:endParaRPr lang="en-US" altLang="zh-CN"/>
          </a:p>
          <a:p>
            <a:endParaRPr lang="en-US" altLang="zh-CN"/>
          </a:p>
          <a:p>
            <a:r>
              <a:rPr lang="zh-CN" altLang="en-US" b="1"/>
              <a:t>動作空間</a:t>
            </a:r>
            <a:endParaRPr lang="en-US" altLang="zh-CN" b="1"/>
          </a:p>
          <a:p>
            <a:r>
              <a:rPr lang="en-US" altLang="zh-CN"/>
              <a:t>print ('action:',env.action_space)</a:t>
            </a:r>
            <a:endParaRPr lang="en-US" altLang="zh-CN"/>
          </a:p>
        </p:txBody>
      </p:sp>
      <p:sp>
        <p:nvSpPr>
          <p:cNvPr id="2" name="文本框 1"/>
          <p:cNvSpPr txBox="1"/>
          <p:nvPr/>
        </p:nvSpPr>
        <p:spPr>
          <a:xfrm>
            <a:off x="5215890" y="2911475"/>
            <a:ext cx="6039485" cy="1753235"/>
          </a:xfrm>
          <a:prstGeom prst="rect">
            <a:avLst/>
          </a:prstGeom>
          <a:noFill/>
        </p:spPr>
        <p:txBody>
          <a:bodyPr wrap="square" rtlCol="0">
            <a:spAutoFit/>
          </a:bodyPr>
          <a:p>
            <a:r>
              <a:rPr lang="en-US" altLang="zh-CN" b="1">
                <a:solidFill>
                  <a:schemeClr val="accent5">
                    <a:lumMod val="75000"/>
                  </a:schemeClr>
                </a:solidFill>
              </a:rPr>
              <a:t>Tuple(Box(-inf, inf, (5, 5), float32), Box(-inf, inf, (5, 5), float32), </a:t>
            </a:r>
            <a:endParaRPr lang="en-US" altLang="zh-CN" b="1">
              <a:solidFill>
                <a:schemeClr val="accent5">
                  <a:lumMod val="75000"/>
                </a:schemeClr>
              </a:solidFill>
            </a:endParaRPr>
          </a:p>
          <a:p>
            <a:r>
              <a:rPr lang="en-US" altLang="zh-CN" b="1">
                <a:solidFill>
                  <a:schemeClr val="accent5">
                    <a:lumMod val="75000"/>
                  </a:schemeClr>
                </a:solidFill>
              </a:rPr>
              <a:t>Box(-inf, inf, (5, 5), float32))</a:t>
            </a:r>
            <a:endParaRPr lang="en-US" altLang="zh-CN" b="1">
              <a:solidFill>
                <a:schemeClr val="accent5">
                  <a:lumMod val="75000"/>
                </a:schemeClr>
              </a:solidFill>
            </a:endParaRPr>
          </a:p>
          <a:p>
            <a:r>
              <a:rPr lang="zh-CN" altLang="en-US"/>
              <a:t>觀察空間是一個元組，其中每個</a:t>
            </a:r>
            <a:r>
              <a:rPr lang="en-US" altLang="zh-CN"/>
              <a:t>Box</a:t>
            </a:r>
            <a:r>
              <a:rPr lang="zh-CN" altLang="en-US"/>
              <a:t>對應一個智能體的感知信息（這裏</a:t>
            </a:r>
            <a:r>
              <a:rPr lang="en-US" altLang="zh-CN"/>
              <a:t>3</a:t>
            </a:r>
            <a:r>
              <a:rPr lang="zh-CN" altLang="en-US"/>
              <a:t>個智能體對應</a:t>
            </a:r>
            <a:r>
              <a:rPr lang="en-US" altLang="zh-CN"/>
              <a:t>3</a:t>
            </a:r>
            <a:r>
              <a:rPr lang="zh-CN" altLang="en-US"/>
              <a:t>個</a:t>
            </a:r>
            <a:r>
              <a:rPr lang="en-US" altLang="zh-CN"/>
              <a:t>Box</a:t>
            </a:r>
            <a:r>
              <a:rPr lang="zh-CN" altLang="en-US"/>
              <a:t>）。</a:t>
            </a:r>
            <a:endParaRPr lang="zh-CN" altLang="en-US"/>
          </a:p>
          <a:p>
            <a:r>
              <a:rPr lang="zh-CN" altLang="en-US"/>
              <a:t>每個</a:t>
            </a:r>
            <a:r>
              <a:rPr lang="en-US" altLang="zh-CN"/>
              <a:t>Box</a:t>
            </a:r>
            <a:r>
              <a:rPr lang="zh-CN" altLang="en-US"/>
              <a:t>是一個</a:t>
            </a:r>
            <a:r>
              <a:rPr lang="en-US" altLang="zh-CN"/>
              <a:t>5x5</a:t>
            </a:r>
            <a:r>
              <a:rPr lang="zh-CN" altLang="en-US"/>
              <a:t>的矩陣，第一行表示自車信息，其他行表示周圍車輛及障礙物信息</a:t>
            </a:r>
            <a:r>
              <a:rPr lang="zh-CN" altLang="en-US"/>
              <a:t>。</a:t>
            </a:r>
            <a:endParaRPr lang="zh-CN" altLang="en-US"/>
          </a:p>
        </p:txBody>
      </p:sp>
      <p:sp>
        <p:nvSpPr>
          <p:cNvPr id="8" name="文本框 7"/>
          <p:cNvSpPr txBox="1"/>
          <p:nvPr/>
        </p:nvSpPr>
        <p:spPr>
          <a:xfrm>
            <a:off x="5215890" y="4878705"/>
            <a:ext cx="5758180" cy="1198880"/>
          </a:xfrm>
          <a:prstGeom prst="rect">
            <a:avLst/>
          </a:prstGeom>
          <a:noFill/>
        </p:spPr>
        <p:txBody>
          <a:bodyPr wrap="square" rtlCol="0">
            <a:spAutoFit/>
          </a:bodyPr>
          <a:p>
            <a:r>
              <a:rPr lang="en-US" altLang="zh-CN" b="1">
                <a:solidFill>
                  <a:schemeClr val="accent5">
                    <a:lumMod val="75000"/>
                  </a:schemeClr>
                </a:solidFill>
              </a:rPr>
              <a:t>Tuple(Discrete(5), Discrete(5), Discrete(5))</a:t>
            </a:r>
            <a:endParaRPr lang="en-US" altLang="zh-CN" b="1">
              <a:solidFill>
                <a:schemeClr val="accent5">
                  <a:lumMod val="75000"/>
                </a:schemeClr>
              </a:solidFill>
            </a:endParaRPr>
          </a:p>
          <a:p>
            <a:r>
              <a:rPr lang="zh-CN" altLang="en-US"/>
              <a:t>動作空間是一個元組，每個離散的數字，表示每個智能體都有獨立的動作選擇。離散數字</a:t>
            </a:r>
            <a:r>
              <a:rPr lang="en-US" altLang="zh-CN"/>
              <a:t>0~4</a:t>
            </a:r>
            <a:r>
              <a:rPr lang="zh-CN" altLang="en-US"/>
              <a:t>代表</a:t>
            </a:r>
            <a:r>
              <a:rPr lang="en-US" altLang="zh-CN"/>
              <a:t> 5 </a:t>
            </a:r>
            <a:r>
              <a:rPr lang="zh-CN" altLang="en-US"/>
              <a:t>個可能的動作（如加速、減速、左變道、右變道、保持）</a:t>
            </a:r>
            <a:r>
              <a:rPr lang="zh-CN" altLang="en-US"/>
              <a:t>。</a:t>
            </a:r>
            <a:endParaRPr lang="zh-CN" altLang="en-US"/>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多智能體場景</a:t>
            </a:r>
            <a:endParaRPr lang="zh-CN" altLang="en-US" sz="2800" b="1">
              <a:solidFill>
                <a:schemeClr val="accent5">
                  <a:lumMod val="75000"/>
                </a:schemeClr>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r>
              <a:rPr lang="zh-CN" altLang="en-US"/>
              <a:t>創建匝道匯入環境，並傳入生成自動駕駛的數量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開啟</a:t>
            </a:r>
            <a:r>
              <a:rPr lang="en-US" altLang="zh-CN" b="1">
                <a:solidFill>
                  <a:schemeClr val="accent5">
                    <a:lumMod val="75000"/>
                  </a:schemeClr>
                </a:solidFill>
              </a:rPr>
              <a:t>10</a:t>
            </a:r>
            <a:r>
              <a:rPr lang="zh-CN" altLang="en-US" b="1">
                <a:solidFill>
                  <a:schemeClr val="accent5">
                    <a:lumMod val="75000"/>
                  </a:schemeClr>
                </a:solidFill>
              </a:rPr>
              <a:t>次仿真模擬</a:t>
            </a:r>
            <a:endParaRPr lang="zh-CN" altLang="en-US"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環境重置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每次最多執行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3741420"/>
            <a:ext cx="4442460" cy="645160"/>
          </a:xfrm>
          <a:prstGeom prst="rect">
            <a:avLst/>
          </a:prstGeom>
          <a:noFill/>
        </p:spPr>
        <p:txBody>
          <a:bodyPr wrap="square" rtlCol="0">
            <a:spAutoFit/>
          </a:bodyPr>
          <a:p>
            <a:r>
              <a:rPr lang="en-US" altLang="zh-CN" b="1">
                <a:solidFill>
                  <a:schemeClr val="accent5">
                    <a:lumMod val="75000"/>
                  </a:schemeClr>
                </a:solidFill>
              </a:rPr>
              <a:t>actions: (2, 2, 3)</a:t>
            </a:r>
            <a:endParaRPr lang="en-US" altLang="zh-CN" b="1">
              <a:solidFill>
                <a:schemeClr val="accent5">
                  <a:lumMod val="75000"/>
                </a:schemeClr>
              </a:solidFill>
            </a:endParaRPr>
          </a:p>
          <a:p>
            <a:r>
              <a:rPr lang="zh-CN" altLang="en-US" b="1">
                <a:solidFill>
                  <a:schemeClr val="accent5">
                    <a:lumMod val="75000"/>
                  </a:schemeClr>
                </a:solidFill>
              </a:rPr>
              <a:t>為每個智能體隨機生成一個</a:t>
            </a:r>
            <a:r>
              <a:rPr lang="en-US" altLang="zh-CN" b="1">
                <a:solidFill>
                  <a:schemeClr val="accent5">
                    <a:lumMod val="75000"/>
                  </a:schemeClr>
                </a:solidFill>
              </a:rPr>
              <a:t>0~4</a:t>
            </a:r>
            <a:r>
              <a:rPr lang="zh-CN" altLang="en-US" b="1">
                <a:solidFill>
                  <a:schemeClr val="accent5">
                    <a:lumMod val="75000"/>
                  </a:schemeClr>
                </a:solidFill>
              </a:rPr>
              <a:t>的整數動作</a:t>
            </a:r>
            <a:endParaRPr lang="zh-CN" altLang="en-US" b="1">
              <a:solidFill>
                <a:schemeClr val="accent5">
                  <a:lumMod val="75000"/>
                </a:schemeClr>
              </a:solidFill>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多智能體場景</a:t>
            </a:r>
            <a:endParaRPr lang="zh-CN" altLang="en-US" sz="2800" b="1">
              <a:solidFill>
                <a:schemeClr val="accent5">
                  <a:lumMod val="75000"/>
                </a:schemeClr>
              </a:solidFill>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r>
              <a:rPr lang="zh-CN" altLang="en-US">
                <a:sym typeface="+mn-ea"/>
              </a:rPr>
              <a:t>創建匝道匯入環境，並傳入生成自動駕駛的數</a:t>
            </a:r>
            <a:r>
              <a:rPr lang="zh-CN"/>
              <a:t>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sym typeface="+mn-ea"/>
              </a:rPr>
              <a:t>for episode in range(10):  </a:t>
            </a:r>
            <a:r>
              <a:rPr lang="en-US" altLang="zh-CN" b="1">
                <a:solidFill>
                  <a:schemeClr val="accent5">
                    <a:lumMod val="75000"/>
                  </a:schemeClr>
                </a:solidFill>
                <a:sym typeface="+mn-ea"/>
              </a:rPr>
              <a:t>#</a:t>
            </a:r>
            <a:r>
              <a:rPr lang="zh-CN" altLang="en-US" b="1">
                <a:solidFill>
                  <a:schemeClr val="accent5">
                    <a:lumMod val="75000"/>
                  </a:schemeClr>
                </a:solidFill>
                <a:sym typeface="+mn-ea"/>
              </a:rPr>
              <a:t>開啟</a:t>
            </a:r>
            <a:r>
              <a:rPr lang="en-US" altLang="zh-CN" b="1">
                <a:solidFill>
                  <a:schemeClr val="accent5">
                    <a:lumMod val="75000"/>
                  </a:schemeClr>
                </a:solidFill>
                <a:sym typeface="+mn-ea"/>
              </a:rPr>
              <a:t>10</a:t>
            </a:r>
            <a:r>
              <a:rPr lang="zh-CN" altLang="en-US" b="1">
                <a:solidFill>
                  <a:schemeClr val="accent5">
                    <a:lumMod val="75000"/>
                  </a:schemeClr>
                </a:solidFill>
                <a:sym typeface="+mn-ea"/>
              </a:rPr>
              <a:t>次仿真模擬</a:t>
            </a:r>
            <a:endParaRPr lang="zh-CN" altLang="en-US" b="1">
              <a:solidFill>
                <a:schemeClr val="accent5">
                  <a:lumMod val="75000"/>
                </a:schemeClr>
              </a:solidFill>
            </a:endParaRPr>
          </a:p>
          <a:p>
            <a:r>
              <a:rPr lang="en-US" altLang="zh-CN">
                <a:sym typeface="+mn-ea"/>
              </a:rPr>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環境重置</a:t>
            </a:r>
            <a:endParaRPr lang="en-US" altLang="zh-CN"/>
          </a:p>
          <a:p>
            <a:r>
              <a:rPr lang="en-US" altLang="zh-CN">
                <a:sym typeface="+mn-ea"/>
              </a:rPr>
              <a:t>    for step in range(200):  </a:t>
            </a:r>
            <a:r>
              <a:rPr lang="en-US" altLang="zh-CN" b="1">
                <a:solidFill>
                  <a:schemeClr val="accent5">
                    <a:lumMod val="75000"/>
                  </a:schemeClr>
                </a:solidFill>
                <a:sym typeface="+mn-ea"/>
              </a:rPr>
              <a:t>#</a:t>
            </a:r>
            <a:r>
              <a:rPr lang="zh-CN" altLang="en-US" b="1">
                <a:solidFill>
                  <a:schemeClr val="accent5">
                    <a:lumMod val="75000"/>
                  </a:schemeClr>
                </a:solidFill>
                <a:sym typeface="+mn-ea"/>
              </a:rPr>
              <a:t>每次最多執行</a:t>
            </a:r>
            <a:r>
              <a:rPr lang="en-US" altLang="zh-CN" b="1">
                <a:solidFill>
                  <a:schemeClr val="accent5">
                    <a:lumMod val="75000"/>
                  </a:schemeClr>
                </a:solidFill>
                <a:sym typeface="+mn-ea"/>
              </a:rPr>
              <a:t>200</a:t>
            </a:r>
            <a:r>
              <a:rPr lang="zh-CN" altLang="en-US" b="1">
                <a:solidFill>
                  <a:schemeClr val="accent5">
                    <a:lumMod val="75000"/>
                  </a:schemeClr>
                </a:solidFill>
                <a:sym typeface="+mn-ea"/>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2368550"/>
            <a:ext cx="4072255" cy="3753485"/>
          </a:xfrm>
          <a:prstGeom prst="rect">
            <a:avLst/>
          </a:prstGeom>
          <a:noFill/>
        </p:spPr>
        <p:txBody>
          <a:bodyPr wrap="square" rtlCol="0">
            <a:spAutoFit/>
          </a:bodyPr>
          <a:p>
            <a:r>
              <a:rPr lang="en-US" altLang="zh-CN" sz="1000" b="1">
                <a:solidFill>
                  <a:schemeClr val="accent5">
                    <a:lumMod val="75000"/>
                  </a:schemeClr>
                </a:solidFill>
              </a:rPr>
              <a:t>next_obs: (array([[1.        , 0.36717543, 0.        , 0.36036798,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        ,  0.6068338 ,  0.01582319,  0.25242722, -0.00226459],</a:t>
            </a:r>
            <a:endParaRPr lang="en-US" altLang="zh-CN" sz="1000" b="1">
              <a:solidFill>
                <a:schemeClr val="accent5">
                  <a:lumMod val="75000"/>
                </a:schemeClr>
              </a:solidFill>
            </a:endParaRPr>
          </a:p>
          <a:p>
            <a:r>
              <a:rPr lang="en-US" altLang="zh-CN" sz="1000" b="1">
                <a:solidFill>
                  <a:schemeClr val="accent5">
                    <a:lumMod val="75000"/>
                  </a:schemeClr>
                </a:solidFill>
              </a:rPr>
              <a:t>       [ 1.        , -0.0073676 , -0.01527401,  0.10293238,  0.00215633],</a:t>
            </a:r>
            <a:endParaRPr lang="en-US" altLang="zh-CN" sz="1000" b="1">
              <a:solidFill>
                <a:schemeClr val="accent5">
                  <a:lumMod val="75000"/>
                </a:schemeClr>
              </a:solidFill>
            </a:endParaRPr>
          </a:p>
          <a:p>
            <a:r>
              <a:rPr lang="en-US" altLang="zh-CN" sz="1000" b="1">
                <a:solidFill>
                  <a:schemeClr val="accent5">
                    <a:lumMod val="75000"/>
                  </a:schemeClr>
                </a:solidFill>
              </a:rPr>
              <a:t>       [ 1.        ,  0.01081322,  0.9841768 , -0.25242722,  0.00226459],</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array([[ 1.0000000e+00,  5.9946626e-01,  5.4917374e-04,  3.5535961e-01,</a:t>
            </a:r>
            <a:endParaRPr lang="en-US" altLang="zh-CN" sz="1000" b="1">
              <a:solidFill>
                <a:schemeClr val="accent5">
                  <a:lumMod val="75000"/>
                </a:schemeClr>
              </a:solidFill>
            </a:endParaRPr>
          </a:p>
          <a:p>
            <a:r>
              <a:rPr lang="en-US" altLang="zh-CN" sz="1000" b="1">
                <a:solidFill>
                  <a:schemeClr val="accent5">
                    <a:lumMod val="75000"/>
                  </a:schemeClr>
                </a:solidFill>
              </a:rPr>
              <a:t>        -1.0826073e-04],</a:t>
            </a:r>
            <a:endParaRPr lang="en-US" altLang="zh-CN" sz="1000" b="1">
              <a:solidFill>
                <a:schemeClr val="accent5">
                  <a:lumMod val="75000"/>
                </a:schemeClr>
              </a:solidFill>
            </a:endParaRPr>
          </a:p>
          <a:p>
            <a:r>
              <a:rPr lang="en-US" altLang="zh-CN" sz="1000" b="1">
                <a:solidFill>
                  <a:schemeClr val="accent5">
                    <a:lumMod val="75000"/>
                  </a:schemeClr>
                </a:solidFill>
              </a:rPr>
              <a:t>       [ 1.0000000e+00,  7.3676016e-03,  1.5274012e-02, -1.0293238e-01,</a:t>
            </a:r>
            <a:endParaRPr lang="en-US" altLang="zh-CN" sz="1000" b="1">
              <a:solidFill>
                <a:schemeClr val="accent5">
                  <a:lumMod val="75000"/>
                </a:schemeClr>
              </a:solidFill>
            </a:endParaRPr>
          </a:p>
          <a:p>
            <a:r>
              <a:rPr lang="en-US" altLang="zh-CN" sz="1000" b="1">
                <a:solidFill>
                  <a:schemeClr val="accent5">
                    <a:lumMod val="75000"/>
                  </a:schemeClr>
                </a:solidFill>
              </a:rPr>
              <a:t>        -2.1563252e-03],</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 dtype=float32))</a:t>
            </a:r>
            <a:endParaRPr lang="en-US" altLang="zh-CN" sz="1000" b="1">
              <a:solidFill>
                <a:schemeClr val="accent5">
                  <a:lumMod val="75000"/>
                </a:schemeClr>
              </a:solidFill>
            </a:endParaRPr>
          </a:p>
          <a:p>
            <a:r>
              <a:rPr lang="zh-CN" altLang="en-US">
                <a:sym typeface="+mn-ea"/>
              </a:rPr>
              <a:t>返回的觀察為</a:t>
            </a:r>
            <a:r>
              <a:rPr lang="en-US" altLang="zh-CN">
                <a:sym typeface="+mn-ea"/>
              </a:rPr>
              <a:t>3</a:t>
            </a:r>
            <a:r>
              <a:rPr lang="zh-CN" altLang="en-US">
                <a:sym typeface="+mn-ea"/>
              </a:rPr>
              <a:t>個</a:t>
            </a:r>
            <a:r>
              <a:rPr lang="en-US" altLang="zh-CN">
                <a:sym typeface="+mn-ea"/>
              </a:rPr>
              <a:t>5x5</a:t>
            </a:r>
            <a:r>
              <a:rPr lang="zh-CN" altLang="en-US">
                <a:sym typeface="+mn-ea"/>
              </a:rPr>
              <a:t>的數組</a:t>
            </a:r>
            <a:endParaRPr lang="zh-CN" altLang="en-US" b="1">
              <a:solidFill>
                <a:schemeClr val="accent5">
                  <a:lumMod val="75000"/>
                </a:schemeClr>
              </a:solidFill>
              <a:sym typeface="+mn-ea"/>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多智能體場景</a:t>
            </a:r>
            <a:endParaRPr lang="zh-CN" altLang="en-US" sz="2800" b="1">
              <a:solidFill>
                <a:schemeClr val="accent5">
                  <a:lumMod val="75000"/>
                </a:schemeClr>
              </a:solidFill>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a:t>
            </a:r>
            <a:r>
              <a:rPr lang="zh-CN" altLang="en-US">
                <a:sym typeface="+mn-ea"/>
              </a:rPr>
              <a:t>車匝道匯入環境</a:t>
            </a:r>
            <a:endParaRPr lang="zh-CN" altLang="en-US"/>
          </a:p>
          <a:p>
            <a:pPr marL="0" indent="0">
              <a:buNone/>
            </a:pPr>
            <a:r>
              <a:rPr lang="zh-CN" altLang="en-US">
                <a:sym typeface="+mn-ea"/>
              </a:rPr>
              <a:t>創建匝道匯入環境，並傳入生成自動駕駛的數</a:t>
            </a:r>
            <a:r>
              <a:rPr lang="zh-CN">
                <a:sym typeface="+mn-ea"/>
              </a:rPr>
              <a:t>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sym typeface="+mn-ea"/>
              </a:rPr>
              <a:t>for episode in range(10):  </a:t>
            </a:r>
            <a:r>
              <a:rPr lang="en-US" altLang="zh-CN" b="1">
                <a:solidFill>
                  <a:schemeClr val="accent5">
                    <a:lumMod val="75000"/>
                  </a:schemeClr>
                </a:solidFill>
                <a:sym typeface="+mn-ea"/>
              </a:rPr>
              <a:t>#</a:t>
            </a:r>
            <a:r>
              <a:rPr lang="zh-CN" altLang="en-US" b="1">
                <a:solidFill>
                  <a:schemeClr val="accent5">
                    <a:lumMod val="75000"/>
                  </a:schemeClr>
                </a:solidFill>
                <a:sym typeface="+mn-ea"/>
              </a:rPr>
              <a:t>開啟</a:t>
            </a:r>
            <a:r>
              <a:rPr lang="en-US" altLang="zh-CN" b="1">
                <a:solidFill>
                  <a:schemeClr val="accent5">
                    <a:lumMod val="75000"/>
                  </a:schemeClr>
                </a:solidFill>
                <a:sym typeface="+mn-ea"/>
              </a:rPr>
              <a:t>10</a:t>
            </a:r>
            <a:r>
              <a:rPr lang="zh-CN" altLang="en-US" b="1">
                <a:solidFill>
                  <a:schemeClr val="accent5">
                    <a:lumMod val="75000"/>
                  </a:schemeClr>
                </a:solidFill>
                <a:sym typeface="+mn-ea"/>
              </a:rPr>
              <a:t>次仿真模擬</a:t>
            </a:r>
            <a:endParaRPr lang="zh-CN" altLang="en-US" b="1">
              <a:solidFill>
                <a:schemeClr val="accent5">
                  <a:lumMod val="75000"/>
                </a:schemeClr>
              </a:solidFill>
            </a:endParaRPr>
          </a:p>
          <a:p>
            <a:r>
              <a:rPr lang="en-US" altLang="zh-CN">
                <a:sym typeface="+mn-ea"/>
              </a:rPr>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環境重置</a:t>
            </a:r>
            <a:endParaRPr lang="en-US" altLang="zh-CN"/>
          </a:p>
          <a:p>
            <a:r>
              <a:rPr lang="en-US" altLang="zh-CN">
                <a:sym typeface="+mn-ea"/>
              </a:rPr>
              <a:t>    for step in range(200):  </a:t>
            </a:r>
            <a:r>
              <a:rPr lang="en-US" altLang="zh-CN" b="1">
                <a:solidFill>
                  <a:schemeClr val="accent5">
                    <a:lumMod val="75000"/>
                  </a:schemeClr>
                </a:solidFill>
                <a:sym typeface="+mn-ea"/>
              </a:rPr>
              <a:t>#</a:t>
            </a:r>
            <a:r>
              <a:rPr lang="zh-CN" altLang="en-US" b="1">
                <a:solidFill>
                  <a:schemeClr val="accent5">
                    <a:lumMod val="75000"/>
                  </a:schemeClr>
                </a:solidFill>
                <a:sym typeface="+mn-ea"/>
              </a:rPr>
              <a:t>每次最多執行</a:t>
            </a:r>
            <a:r>
              <a:rPr lang="en-US" altLang="zh-CN" b="1">
                <a:solidFill>
                  <a:schemeClr val="accent5">
                    <a:lumMod val="75000"/>
                  </a:schemeClr>
                </a:solidFill>
                <a:sym typeface="+mn-ea"/>
              </a:rPr>
              <a:t>200</a:t>
            </a:r>
            <a:r>
              <a:rPr lang="zh-CN" altLang="en-US" b="1">
                <a:solidFill>
                  <a:schemeClr val="accent5">
                    <a:lumMod val="75000"/>
                  </a:schemeClr>
                </a:solidFill>
                <a:sym typeface="+mn-ea"/>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229225" y="4568825"/>
            <a:ext cx="6962775" cy="614045"/>
          </a:xfrm>
          <a:prstGeom prst="rect">
            <a:avLst/>
          </a:prstGeom>
          <a:noFill/>
        </p:spPr>
        <p:txBody>
          <a:bodyPr wrap="square" rtlCol="0">
            <a:spAutoFit/>
          </a:bodyPr>
          <a:p>
            <a:r>
              <a:rPr lang="en-US" altLang="zh-CN" sz="1600" b="1">
                <a:solidFill>
                  <a:schemeClr val="accent5">
                    <a:lumMod val="75000"/>
                  </a:schemeClr>
                </a:solidFill>
              </a:rPr>
              <a:t>rewards : (0.9414719096737294, -199.49025046945255, -206.75173531633448)</a:t>
            </a:r>
            <a:endParaRPr lang="en-US" altLang="zh-CN" sz="1600" b="1">
              <a:solidFill>
                <a:schemeClr val="accent5">
                  <a:lumMod val="75000"/>
                </a:schemeClr>
              </a:solidFill>
            </a:endParaRPr>
          </a:p>
          <a:p>
            <a:r>
              <a:rPr lang="zh-CN" altLang="en-US">
                <a:sym typeface="+mn-ea"/>
              </a:rPr>
              <a:t>返回的獎勵是一個元組，每個數字代表一個智能體得到的獎勵</a:t>
            </a:r>
            <a:endParaRPr lang="zh-CN" b="1">
              <a:solidFill>
                <a:schemeClr val="accent5">
                  <a:lumMod val="75000"/>
                </a:schemeClr>
              </a:solidFill>
              <a:sym typeface="+mn-ea"/>
            </a:endParaRPr>
          </a:p>
        </p:txBody>
      </p:sp>
      <p:sp>
        <p:nvSpPr>
          <p:cNvPr id="9" name="文本框 8"/>
          <p:cNvSpPr txBox="1"/>
          <p:nvPr/>
        </p:nvSpPr>
        <p:spPr>
          <a:xfrm>
            <a:off x="4656455"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多智能體場景</a:t>
            </a:r>
            <a:endParaRPr lang="zh-CN" altLang="en-US" sz="2800" b="1">
              <a:solidFill>
                <a:schemeClr val="accent5">
                  <a:lumMod val="75000"/>
                </a:schemeClr>
              </a:solidFill>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a:t>
            </a:r>
            <a:r>
              <a:rPr lang="zh-CN" altLang="en-US">
                <a:sym typeface="+mn-ea"/>
              </a:rPr>
              <a:t>車匝道匯入環境</a:t>
            </a:r>
            <a:endParaRPr lang="zh-CN" altLang="en-US"/>
          </a:p>
          <a:p>
            <a:pPr marL="0" indent="0">
              <a:buNone/>
            </a:pPr>
            <a:r>
              <a:rPr lang="zh-CN" altLang="en-US">
                <a:sym typeface="+mn-ea"/>
              </a:rPr>
              <a:t>創建匝道匯入環境，並傳入生成自動駕駛的數</a:t>
            </a:r>
            <a:r>
              <a:rPr lang="zh-CN">
                <a:sym typeface="+mn-ea"/>
              </a:rPr>
              <a:t>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sym typeface="+mn-ea"/>
              </a:rPr>
              <a:t>for episode in range(10):  </a:t>
            </a:r>
            <a:r>
              <a:rPr lang="en-US" altLang="zh-CN" b="1">
                <a:solidFill>
                  <a:schemeClr val="accent5">
                    <a:lumMod val="75000"/>
                  </a:schemeClr>
                </a:solidFill>
                <a:sym typeface="+mn-ea"/>
              </a:rPr>
              <a:t>#</a:t>
            </a:r>
            <a:r>
              <a:rPr lang="zh-CN" altLang="en-US" b="1">
                <a:solidFill>
                  <a:schemeClr val="accent5">
                    <a:lumMod val="75000"/>
                  </a:schemeClr>
                </a:solidFill>
                <a:sym typeface="+mn-ea"/>
              </a:rPr>
              <a:t>開啟</a:t>
            </a:r>
            <a:r>
              <a:rPr lang="en-US" altLang="zh-CN" b="1">
                <a:solidFill>
                  <a:schemeClr val="accent5">
                    <a:lumMod val="75000"/>
                  </a:schemeClr>
                </a:solidFill>
                <a:sym typeface="+mn-ea"/>
              </a:rPr>
              <a:t>10</a:t>
            </a:r>
            <a:r>
              <a:rPr lang="zh-CN" altLang="en-US" b="1">
                <a:solidFill>
                  <a:schemeClr val="accent5">
                    <a:lumMod val="75000"/>
                  </a:schemeClr>
                </a:solidFill>
                <a:sym typeface="+mn-ea"/>
              </a:rPr>
              <a:t>次仿真模擬</a:t>
            </a:r>
            <a:endParaRPr lang="zh-CN" altLang="en-US" b="1">
              <a:solidFill>
                <a:schemeClr val="accent5">
                  <a:lumMod val="75000"/>
                </a:schemeClr>
              </a:solidFill>
            </a:endParaRPr>
          </a:p>
          <a:p>
            <a:r>
              <a:rPr lang="en-US" altLang="zh-CN">
                <a:sym typeface="+mn-ea"/>
              </a:rPr>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環境重置</a:t>
            </a:r>
            <a:endParaRPr lang="en-US" altLang="zh-CN"/>
          </a:p>
          <a:p>
            <a:r>
              <a:rPr lang="en-US" altLang="zh-CN">
                <a:sym typeface="+mn-ea"/>
              </a:rPr>
              <a:t>    for step in range(200):  </a:t>
            </a:r>
            <a:r>
              <a:rPr lang="en-US" altLang="zh-CN" b="1">
                <a:solidFill>
                  <a:schemeClr val="accent5">
                    <a:lumMod val="75000"/>
                  </a:schemeClr>
                </a:solidFill>
                <a:sym typeface="+mn-ea"/>
              </a:rPr>
              <a:t>#</a:t>
            </a:r>
            <a:r>
              <a:rPr lang="zh-CN" altLang="en-US" b="1">
                <a:solidFill>
                  <a:schemeClr val="accent5">
                    <a:lumMod val="75000"/>
                  </a:schemeClr>
                </a:solidFill>
                <a:sym typeface="+mn-ea"/>
              </a:rPr>
              <a:t>每次最多執行</a:t>
            </a:r>
            <a:r>
              <a:rPr lang="en-US" altLang="zh-CN" b="1">
                <a:solidFill>
                  <a:schemeClr val="accent5">
                    <a:lumMod val="75000"/>
                  </a:schemeClr>
                </a:solidFill>
                <a:sym typeface="+mn-ea"/>
              </a:rPr>
              <a:t>200</a:t>
            </a:r>
            <a:r>
              <a:rPr lang="zh-CN" altLang="en-US" b="1">
                <a:solidFill>
                  <a:schemeClr val="accent5">
                    <a:lumMod val="75000"/>
                  </a:schemeClr>
                </a:solidFill>
                <a:sym typeface="+mn-ea"/>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944235" y="4890135"/>
            <a:ext cx="6085840" cy="891540"/>
          </a:xfrm>
          <a:prstGeom prst="rect">
            <a:avLst/>
          </a:prstGeom>
          <a:noFill/>
        </p:spPr>
        <p:txBody>
          <a:bodyPr wrap="square" rtlCol="0">
            <a:spAutoFit/>
          </a:bodyPr>
          <a:p>
            <a:r>
              <a:rPr lang="en-US" altLang="zh-CN" sz="1600" b="1">
                <a:solidFill>
                  <a:schemeClr val="accent5">
                    <a:lumMod val="75000"/>
                  </a:schemeClr>
                </a:solidFill>
              </a:rPr>
              <a:t>dones:  (False, True, True)</a:t>
            </a:r>
            <a:endParaRPr lang="en-US" altLang="zh-CN" sz="1600" b="1">
              <a:solidFill>
                <a:schemeClr val="accent5">
                  <a:lumMod val="75000"/>
                </a:schemeClr>
              </a:solidFill>
            </a:endParaRPr>
          </a:p>
          <a:p>
            <a:r>
              <a:rPr lang="zh-CN" altLang="en-US">
                <a:sym typeface="+mn-ea"/>
              </a:rPr>
              <a:t>返回的</a:t>
            </a:r>
            <a:r>
              <a:rPr lang="en-US" altLang="zh-CN">
                <a:sym typeface="+mn-ea"/>
              </a:rPr>
              <a:t>done</a:t>
            </a:r>
            <a:r>
              <a:rPr lang="zh-CN" altLang="en-US">
                <a:sym typeface="+mn-ea"/>
              </a:rPr>
              <a:t>表示整個場景的結束，也可以通過</a:t>
            </a:r>
            <a:r>
              <a:rPr lang="en-US" altLang="zh-CN">
                <a:sym typeface="+mn-ea"/>
              </a:rPr>
              <a:t>info</a:t>
            </a:r>
            <a:r>
              <a:rPr lang="zh-CN" altLang="en-US">
                <a:sym typeface="+mn-ea"/>
              </a:rPr>
              <a:t>獲得每輛車的結束標誌，結束也意味著車輛到達終點或發生碰撞</a:t>
            </a:r>
            <a:endParaRPr lang="zh-CN" altLang="en-US" b="1">
              <a:solidFill>
                <a:schemeClr val="accent5">
                  <a:lumMod val="75000"/>
                </a:schemeClr>
              </a:solidFill>
              <a:sym typeface="+mn-ea"/>
            </a:endParaRPr>
          </a:p>
        </p:txBody>
      </p:sp>
      <p:sp>
        <p:nvSpPr>
          <p:cNvPr id="9" name="文本框 8"/>
          <p:cNvSpPr txBox="1"/>
          <p:nvPr/>
        </p:nvSpPr>
        <p:spPr>
          <a:xfrm>
            <a:off x="4734560"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多智能體場景</a:t>
            </a:r>
            <a:endParaRPr lang="zh-CN" altLang="en-US" sz="2800" b="1">
              <a:solidFill>
                <a:schemeClr val="accent5">
                  <a:lumMod val="75000"/>
                </a:schemeClr>
              </a:solidFill>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olidFill>
                  <a:schemeClr val="tx1"/>
                </a:solidFill>
              </a:rPr>
              <a:t>單智能體與多智能體環境</a:t>
            </a:r>
            <a:endParaRPr lang="zh-CN" altLang="en-US">
              <a:solidFill>
                <a:schemeClr val="tx1"/>
              </a:solidFill>
            </a:endParaRPr>
          </a:p>
          <a:p>
            <a:r>
              <a:rPr lang="zh-CN" altLang="en-US" b="1">
                <a:solidFill>
                  <a:srgbClr val="FF0000"/>
                </a:solidFill>
              </a:rPr>
              <a:t>單智能體強化學習算法在多智能體環境中的挑戰</a:t>
            </a:r>
            <a:r>
              <a:rPr lang="en-US" altLang="zh-CN" b="1">
                <a:solidFill>
                  <a:srgbClr val="FF0000"/>
                </a:solidFill>
              </a:rPr>
              <a:t>1</a:t>
            </a:r>
            <a:endParaRPr lang="en-US" altLang="zh-CN" b="1">
              <a:solidFill>
                <a:srgbClr val="FF0000"/>
              </a:solidFill>
            </a:endParaRPr>
          </a:p>
          <a:p>
            <a:pPr lvl="1"/>
            <a:r>
              <a:rPr lang="zh-CN" altLang="en-US">
                <a:solidFill>
                  <a:schemeClr val="accent5">
                    <a:lumMod val="75000"/>
                  </a:schemeClr>
                </a:solidFill>
              </a:rPr>
              <a:t>任務一</a:t>
            </a:r>
            <a:r>
              <a:rPr lang="en-US" altLang="zh-CN">
                <a:solidFill>
                  <a:schemeClr val="accent5">
                    <a:lumMod val="75000"/>
                  </a:schemeClr>
                </a:solidFill>
              </a:rPr>
              <a:t> </a:t>
            </a:r>
            <a:r>
              <a:rPr lang="zh-CN" altLang="en-US">
                <a:solidFill>
                  <a:schemeClr val="accent5">
                    <a:lumMod val="75000"/>
                  </a:schemeClr>
                </a:solidFill>
              </a:rPr>
              <a:t>解決非平穩性、提高經驗利用效率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單智能體強化學習算法在多智能體環境中的挑戰</a:t>
            </a:r>
            <a:r>
              <a:rPr lang="en-US" altLang="zh-CN">
                <a:sym typeface="+mn-ea"/>
              </a:rPr>
              <a:t>2</a:t>
            </a:r>
            <a:endParaRPr lang="en-US" altLang="zh-CN">
              <a:sym typeface="+mn-ea"/>
            </a:endParaRPr>
          </a:p>
          <a:p>
            <a:pPr lvl="1"/>
            <a:r>
              <a:rPr lang="zh-CN" altLang="en-US">
                <a:solidFill>
                  <a:schemeClr val="accent5">
                    <a:lumMod val="75000"/>
                  </a:schemeClr>
                </a:solidFill>
              </a:rPr>
              <a:t>任務二</a:t>
            </a:r>
            <a:r>
              <a:rPr lang="en-US" altLang="zh-CN">
                <a:solidFill>
                  <a:schemeClr val="accent5">
                    <a:lumMod val="75000"/>
                  </a:schemeClr>
                </a:solidFill>
              </a:rPr>
              <a:t> </a:t>
            </a:r>
            <a:r>
              <a:rPr lang="zh-CN" altLang="en-US">
                <a:solidFill>
                  <a:schemeClr val="accent5">
                    <a:lumMod val="75000"/>
                  </a:schemeClr>
                </a:solidFill>
              </a:rPr>
              <a:t>解決部分可觀察問題</a:t>
            </a:r>
            <a:endParaRPr lang="zh-CN" altLang="en-US">
              <a:solidFill>
                <a:schemeClr val="accent5">
                  <a:lumMod val="75000"/>
                </a:schemeClr>
              </a:solidFill>
            </a:endParaRPr>
          </a:p>
          <a:p>
            <a:r>
              <a:rPr lang="zh-CN" altLang="en-US">
                <a:sym typeface="+mn-ea"/>
              </a:rPr>
              <a:t>單智能體強化學習算法在多智能體環境中的挑戰</a:t>
            </a:r>
            <a:r>
              <a:rPr lang="en-US" altLang="zh-CN">
                <a:sym typeface="+mn-ea"/>
              </a:rPr>
              <a:t>3</a:t>
            </a:r>
            <a:endParaRPr lang="en-US" altLang="zh-CN">
              <a:sym typeface="+mn-ea"/>
            </a:endParaRPr>
          </a:p>
          <a:p>
            <a:pPr lvl="1"/>
            <a:r>
              <a:rPr lang="zh-CN" altLang="en-US">
                <a:solidFill>
                  <a:schemeClr val="accent5">
                    <a:lumMod val="75000"/>
                  </a:schemeClr>
                </a:solidFill>
              </a:rPr>
              <a:t>任務三</a:t>
            </a:r>
            <a:r>
              <a:rPr lang="en-US" altLang="zh-CN">
                <a:solidFill>
                  <a:schemeClr val="accent5">
                    <a:lumMod val="75000"/>
                  </a:schemeClr>
                </a:solidFill>
              </a:rPr>
              <a:t> </a:t>
            </a:r>
            <a:r>
              <a:rPr lang="zh-CN" altLang="en-US">
                <a:solidFill>
                  <a:schemeClr val="accent5">
                    <a:lumMod val="75000"/>
                  </a:schemeClr>
                </a:solidFill>
              </a:rPr>
              <a:t>解決信用分配問題</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價值分解網絡算法（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算法：基於非線性值分解的多智能體強化學習</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目錄</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準備工作</a:t>
            </a:r>
            <a:endParaRPr lang="zh-CN" altLang="en-US"/>
          </a:p>
          <a:p>
            <a:pPr marL="0" indent="0">
              <a:buNone/>
            </a:pPr>
            <a:r>
              <a:rPr lang="zh-CN" altLang="en-US" b="1">
                <a:solidFill>
                  <a:srgbClr val="0070C0"/>
                </a:solidFill>
              </a:rPr>
              <a:t>安裝</a:t>
            </a:r>
            <a:r>
              <a:rPr lang="en-US" altLang="zh-CN" b="1">
                <a:solidFill>
                  <a:srgbClr val="0070C0"/>
                </a:solidFill>
              </a:rPr>
              <a:t>VS Code</a:t>
            </a:r>
            <a:endParaRPr lang="en-US" altLang="zh-CN" b="1">
              <a:solidFill>
                <a:srgbClr val="0070C0"/>
              </a:solidFill>
            </a:endParaRPr>
          </a:p>
          <a:p>
            <a:pPr marL="0" indent="0">
              <a:buNone/>
            </a:pPr>
            <a:endParaRPr lang="zh-CN" altLang="en-US"/>
          </a:p>
          <a:p>
            <a:pPr marL="0" indent="0">
              <a:buNone/>
            </a:pPr>
            <a:r>
              <a:rPr lang="zh-CN" altLang="en-US"/>
              <a:t>下載：</a:t>
            </a:r>
            <a:r>
              <a:rPr lang="en-US" altLang="zh-CN"/>
              <a:t>https://code.visualstudio.com/Download</a:t>
            </a:r>
            <a:endParaRPr lang="en-US" altLang="zh-CN"/>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安裝</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10" name="图片 9"/>
          <p:cNvPicPr>
            <a:picLocks noChangeAspect="1"/>
          </p:cNvPicPr>
          <p:nvPr/>
        </p:nvPicPr>
        <p:blipFill>
          <a:blip r:embed="rId1"/>
          <a:srcRect t="19142" b="18410"/>
          <a:stretch>
            <a:fillRect/>
          </a:stretch>
        </p:blipFill>
        <p:spPr>
          <a:xfrm>
            <a:off x="2693670" y="1735455"/>
            <a:ext cx="2655570" cy="469265"/>
          </a:xfrm>
          <a:prstGeom prst="rect">
            <a:avLst/>
          </a:prstGeom>
        </p:spPr>
      </p:pic>
      <p:pic>
        <p:nvPicPr>
          <p:cNvPr id="11" name="图片 10"/>
          <p:cNvPicPr>
            <a:picLocks noChangeAspect="1"/>
          </p:cNvPicPr>
          <p:nvPr/>
        </p:nvPicPr>
        <p:blipFill>
          <a:blip r:embed="rId2"/>
          <a:stretch>
            <a:fillRect/>
          </a:stretch>
        </p:blipFill>
        <p:spPr>
          <a:xfrm>
            <a:off x="2833370" y="3240405"/>
            <a:ext cx="6630035" cy="299085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一、非平穩性（</a:t>
            </a:r>
            <a:r>
              <a:rPr lang="en-US" altLang="zh-CN">
                <a:sym typeface="+mn-ea"/>
              </a:rPr>
              <a:t>Non-stationarity</a:t>
            </a:r>
            <a:r>
              <a:rPr lang="zh-CN" altLang="en-US">
                <a:sym typeface="+mn-ea"/>
              </a:rPr>
              <a:t>）</a:t>
            </a:r>
            <a:endParaRPr lang="zh-CN" altLang="en-US"/>
          </a:p>
          <a:p>
            <a:pPr marL="0" indent="0">
              <a:buNone/>
            </a:pPr>
            <a:r>
              <a:rPr lang="zh-CN" altLang="en-US">
                <a:sym typeface="+mn-ea"/>
              </a:rPr>
              <a:t>人類駕駛車輛（</a:t>
            </a:r>
            <a:r>
              <a:rPr lang="en-US" altLang="zh-CN">
                <a:sym typeface="+mn-ea"/>
              </a:rPr>
              <a:t>Human-Driven Vehicle, HDV</a:t>
            </a:r>
            <a:r>
              <a:rPr lang="zh-CN" altLang="en-US">
                <a:sym typeface="+mn-ea"/>
              </a:rPr>
              <a:t>）行為隨機且難以建模，其他智能駕駛汽車（</a:t>
            </a:r>
            <a:r>
              <a:rPr lang="en-US" altLang="zh-CN">
                <a:sym typeface="+mn-ea"/>
              </a:rPr>
              <a:t>Connected and Automated Vehicle, CAV</a:t>
            </a:r>
            <a:r>
              <a:rPr lang="zh-CN" altLang="en-US">
                <a:sym typeface="+mn-ea"/>
              </a:rPr>
              <a:t>）的策略動態變化，單智能體將其視為環境噪聲，導致訓練不穩定。</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單智能體強化學習算法在多智能體環境中的挑戰</a:t>
            </a:r>
            <a:r>
              <a:rPr lang="en-US" altLang="zh-CN"/>
              <a:t>1</a:t>
            </a:r>
            <a:endParaRPr lang="en-US" altLang="zh-CN"/>
          </a:p>
        </p:txBody>
      </p:sp>
      <p:pic>
        <p:nvPicPr>
          <p:cNvPr id="2" name="内容占位符 4"/>
          <p:cNvPicPr>
            <a:picLocks noChangeAspect="1"/>
          </p:cNvPicPr>
          <p:nvPr/>
        </p:nvPicPr>
        <p:blipFill>
          <a:blip r:embed="rId1"/>
          <a:stretch>
            <a:fillRect/>
          </a:stretch>
        </p:blipFill>
        <p:spPr>
          <a:xfrm>
            <a:off x="2967990" y="3776345"/>
            <a:ext cx="6360795" cy="208851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a:t>
            </a:r>
            <a:r>
              <a:rPr lang="zh-CN" altLang="en-US">
                <a:sym typeface="+mn-ea"/>
              </a:rPr>
              <a:t>非平穩性</a:t>
            </a:r>
            <a:r>
              <a:rPr lang="zh-CN" altLang="en-US">
                <a:sym typeface="+mn-ea"/>
              </a:rPr>
              <a:t>（</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解決方法：</a:t>
            </a:r>
            <a:endParaRPr lang="zh-CN" altLang="en-US" b="1">
              <a:solidFill>
                <a:srgbClr val="FF0000"/>
              </a:solidFill>
              <a:sym typeface="+mn-ea"/>
            </a:endParaRPr>
          </a:p>
          <a:p>
            <a:pPr marL="0" indent="0">
              <a:buNone/>
            </a:pPr>
            <a:r>
              <a:rPr lang="zh-CN" altLang="en-US">
                <a:sym typeface="+mn-ea"/>
              </a:rPr>
              <a:t>所用智能體使用相同的</a:t>
            </a:r>
            <a:r>
              <a:rPr lang="en-US" altLang="zh-CN">
                <a:sym typeface="+mn-ea"/>
              </a:rPr>
              <a:t>DRL</a:t>
            </a:r>
            <a:r>
              <a:rPr lang="zh-CN" altLang="en-US">
                <a:sym typeface="+mn-ea"/>
              </a:rPr>
              <a:t>算法訓練</a:t>
            </a:r>
            <a:endParaRPr lang="zh-CN" altLang="en-US">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單智能體強化學習算法在多智能體環境中的挑戰</a:t>
            </a:r>
            <a:r>
              <a:rPr lang="en-US" altLang="zh-CN">
                <a:sym typeface="+mn-ea"/>
              </a:rPr>
              <a:t>1</a:t>
            </a:r>
            <a:endParaRPr lang="en-US" altLang="zh-CN"/>
          </a:p>
        </p:txBody>
      </p:sp>
      <p:pic>
        <p:nvPicPr>
          <p:cNvPr id="4" name="图片 3" descr="1750779320735"/>
          <p:cNvPicPr>
            <a:picLocks noChangeAspect="1"/>
          </p:cNvPicPr>
          <p:nvPr/>
        </p:nvPicPr>
        <p:blipFill>
          <a:blip r:embed="rId1"/>
          <a:stretch>
            <a:fillRect/>
          </a:stretch>
        </p:blipFill>
        <p:spPr>
          <a:xfrm>
            <a:off x="2584450" y="3295015"/>
            <a:ext cx="3390900" cy="2286000"/>
          </a:xfrm>
          <a:prstGeom prst="rect">
            <a:avLst/>
          </a:prstGeom>
        </p:spPr>
      </p:pic>
      <p:pic>
        <p:nvPicPr>
          <p:cNvPr id="8" name="图片 7" descr="1750779320724"/>
          <p:cNvPicPr>
            <a:picLocks noChangeAspect="1"/>
          </p:cNvPicPr>
          <p:nvPr/>
        </p:nvPicPr>
        <p:blipFill>
          <a:blip r:embed="rId2"/>
          <a:stretch>
            <a:fillRect/>
          </a:stretch>
        </p:blipFill>
        <p:spPr>
          <a:xfrm>
            <a:off x="6861175" y="2900045"/>
            <a:ext cx="2714625" cy="3076575"/>
          </a:xfrm>
          <a:prstGeom prst="rect">
            <a:avLst/>
          </a:prstGeom>
        </p:spPr>
      </p:pic>
      <p:sp>
        <p:nvSpPr>
          <p:cNvPr id="9" name="文本框 8"/>
          <p:cNvSpPr txBox="1"/>
          <p:nvPr/>
        </p:nvSpPr>
        <p:spPr>
          <a:xfrm>
            <a:off x="3187065" y="6086475"/>
            <a:ext cx="5921375" cy="368300"/>
          </a:xfrm>
          <a:prstGeom prst="rect">
            <a:avLst/>
          </a:prstGeom>
          <a:noFill/>
        </p:spPr>
        <p:txBody>
          <a:bodyPr wrap="square" rtlCol="0">
            <a:spAutoFit/>
          </a:bodyPr>
          <a:p>
            <a:r>
              <a:rPr lang="zh-CN" altLang="en-US"/>
              <a:t>場景：使用同一個</a:t>
            </a:r>
            <a:r>
              <a:rPr lang="en-US" altLang="zh-CN"/>
              <a:t>DRL</a:t>
            </a:r>
            <a:r>
              <a:rPr lang="zh-CN" altLang="en-US"/>
              <a:t>算法訓練的機器人希望到達對面</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a:t>
            </a:r>
            <a:r>
              <a:rPr lang="zh-CN" altLang="en-US">
                <a:sym typeface="+mn-ea"/>
              </a:rPr>
              <a:t>非平穩性</a:t>
            </a:r>
            <a:r>
              <a:rPr lang="zh-CN" altLang="en-US">
                <a:sym typeface="+mn-ea"/>
              </a:rPr>
              <a:t>（</a:t>
            </a:r>
            <a:r>
              <a:rPr lang="en-US" altLang="zh-CN">
                <a:sym typeface="+mn-ea"/>
              </a:rPr>
              <a:t>Non-stationarity</a:t>
            </a:r>
            <a:r>
              <a:rPr lang="zh-CN" altLang="en-US">
                <a:sym typeface="+mn-ea"/>
              </a:rPr>
              <a:t>）</a:t>
            </a:r>
            <a:endParaRPr lang="zh-CN" altLang="en-US">
              <a:sym typeface="+mn-ea"/>
            </a:endParaRPr>
          </a:p>
          <a:p>
            <a:r>
              <a:rPr lang="zh-CN" altLang="en-US" b="1">
                <a:solidFill>
                  <a:srgbClr val="002060"/>
                </a:solidFill>
                <a:sym typeface="+mn-ea"/>
              </a:rPr>
              <a:t>算法一</a:t>
            </a:r>
            <a:r>
              <a:rPr lang="en-US" altLang="zh-CN">
                <a:sym typeface="+mn-ea"/>
              </a:rPr>
              <a:t> Independent DQN (I-DQN)</a:t>
            </a:r>
            <a:endParaRPr lang="zh-CN" altLang="en-US"/>
          </a:p>
          <a:p>
            <a:pPr marL="0" indent="0">
              <a:buNone/>
            </a:pPr>
            <a:r>
              <a:rPr lang="zh-CN" altLang="en-US" b="1">
                <a:solidFill>
                  <a:srgbClr val="FF0000"/>
                </a:solidFill>
                <a:sym typeface="+mn-ea"/>
              </a:rPr>
              <a:t>解决方法：</a:t>
            </a:r>
            <a:r>
              <a:rPr lang="zh-CN" altLang="en-US">
                <a:sym typeface="+mn-ea"/>
              </a:rPr>
              <a:t>所有智能體使用相同的</a:t>
            </a:r>
            <a:r>
              <a:rPr lang="en-US" altLang="zh-CN">
                <a:sym typeface="+mn-ea"/>
              </a:rPr>
              <a:t>DRL</a:t>
            </a:r>
            <a:r>
              <a:rPr lang="zh-CN" altLang="en-US">
                <a:sym typeface="+mn-ea"/>
              </a:rPr>
              <a:t>算法訓練</a:t>
            </a:r>
            <a:endParaRPr lang="zh-CN" altLang="en-US">
              <a:sym typeface="+mn-ea"/>
            </a:endParaRPr>
          </a:p>
          <a:p>
            <a:pPr marL="0" indent="0">
              <a:buNone/>
            </a:pPr>
            <a:r>
              <a:rPr lang="zh-CN" altLang="en-US" sz="2000">
                <a:sym typeface="+mn-ea"/>
              </a:rPr>
              <a:t>每一步中我們得到所有智能體的觀察，使用一個全局的</a:t>
            </a:r>
            <a:r>
              <a:rPr lang="en-US" altLang="zh-CN" sz="2000">
                <a:sym typeface="+mn-ea"/>
              </a:rPr>
              <a:t>DQN</a:t>
            </a:r>
            <a:r>
              <a:rPr lang="zh-CN" altLang="en-US" sz="2000">
                <a:sym typeface="+mn-ea"/>
              </a:rPr>
              <a:t>算法為每一個智能體決策動作，並執行。每個智能體的經驗，存入一個共有的經驗緩沖區中。</a:t>
            </a:r>
            <a:endParaRPr lang="en-US" altLang="zh-CN" sz="2000">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單智能體強化學習算法在多智能體環境中的挑戰</a:t>
            </a:r>
            <a:r>
              <a:rPr lang="en-US" altLang="zh-CN">
                <a:sym typeface="+mn-ea"/>
              </a:rPr>
              <a:t>1</a:t>
            </a:r>
            <a:endParaRPr lang="en-US" altLang="zh-CN"/>
          </a:p>
        </p:txBody>
      </p:sp>
      <p:sp>
        <p:nvSpPr>
          <p:cNvPr id="9" name="文本框 8"/>
          <p:cNvSpPr txBox="1"/>
          <p:nvPr/>
        </p:nvSpPr>
        <p:spPr>
          <a:xfrm>
            <a:off x="2677795" y="3470275"/>
            <a:ext cx="7501890" cy="3138170"/>
          </a:xfrm>
          <a:prstGeom prst="rect">
            <a:avLst/>
          </a:prstGeom>
          <a:noFill/>
        </p:spPr>
        <p:txBody>
          <a:bodyPr wrap="square" rtlCol="0">
            <a:spAutoFit/>
          </a:bodyPr>
          <a:p>
            <a:r>
              <a:rPr lang="en-US" altLang="zh-CN">
                <a:highlight>
                  <a:srgbClr val="FFFF00"/>
                </a:highlight>
              </a:rPr>
              <a:t>dqn_model = DQN(state_size = 25, action_size=5)</a:t>
            </a:r>
            <a:endParaRPr lang="en-US" altLang="zh-CN">
              <a:highlight>
                <a:srgbClr val="FFFF00"/>
              </a:highlight>
            </a:endParaRPr>
          </a:p>
          <a:p>
            <a:r>
              <a:rPr lang="en-US" altLang="zh-CN"/>
              <a:t>for episode in range(800):</a:t>
            </a:r>
            <a:endParaRPr lang="en-US" altLang="zh-CN"/>
          </a:p>
          <a:p>
            <a:pPr indent="457200"/>
            <a:r>
              <a:rPr lang="en-US" altLang="zh-CN"/>
              <a:t>obs = env.reset()[0] #The first observation information extraction</a:t>
            </a:r>
            <a:endParaRPr lang="en-US" altLang="zh-CN"/>
          </a:p>
          <a:p>
            <a:pPr indent="457200"/>
            <a:r>
              <a:rPr lang="en-US" altLang="zh-CN"/>
              <a:t>states=[FlattenObs(obs_i) for obs_i in obs]</a:t>
            </a:r>
            <a:endParaRPr lang="en-US" altLang="zh-CN"/>
          </a:p>
          <a:p>
            <a:pPr indent="457200"/>
            <a:r>
              <a:rPr lang="en-US" altLang="zh-CN"/>
              <a:t>for step in range(200): </a:t>
            </a:r>
            <a:endParaRPr lang="en-US" altLang="zh-CN"/>
          </a:p>
          <a:p>
            <a:pPr marL="457200" lvl="1" indent="457200"/>
            <a:r>
              <a:rPr lang="en-US" altLang="zh-CN"/>
              <a:t>actions = [dqn_model.</a:t>
            </a:r>
            <a:r>
              <a:rPr lang="en-US" altLang="zh-CN">
                <a:highlight>
                  <a:srgbClr val="FFFF00"/>
                </a:highlight>
              </a:rPr>
              <a:t>get_action</a:t>
            </a:r>
            <a:r>
              <a:rPr lang="en-US" altLang="zh-CN"/>
              <a:t>(state) for state in states] </a:t>
            </a:r>
            <a:endParaRPr lang="en-US" altLang="zh-CN"/>
          </a:p>
          <a:p>
            <a:pPr marL="457200" lvl="1" indent="457200"/>
            <a:r>
              <a:rPr lang="en-US" altLang="zh-CN"/>
              <a:t>next_obs, R, done, truncated, info = env.</a:t>
            </a:r>
            <a:r>
              <a:rPr lang="en-US" altLang="zh-CN">
                <a:highlight>
                  <a:srgbClr val="FFFF00"/>
                </a:highlight>
              </a:rPr>
              <a:t>step</a:t>
            </a:r>
            <a:r>
              <a:rPr lang="en-US" altLang="zh-CN"/>
              <a:t>(tuple(actions))</a:t>
            </a:r>
            <a:endParaRPr lang="en-US" altLang="zh-CN"/>
          </a:p>
          <a:p>
            <a:pPr marL="457200" lvl="1" indent="457200"/>
            <a:r>
              <a:rPr lang="en-US" altLang="zh-CN"/>
              <a:t>for i in range(AGENTS_NUM): </a:t>
            </a:r>
            <a:endParaRPr lang="en-US" altLang="zh-CN"/>
          </a:p>
          <a:p>
            <a:pPr marL="914400" lvl="2" indent="457200"/>
            <a:r>
              <a:rPr lang="en-US" altLang="zh-CN"/>
              <a:t>dqn_model.</a:t>
            </a:r>
            <a:r>
              <a:rPr lang="en-US" altLang="zh-CN">
                <a:highlight>
                  <a:srgbClr val="FFFF00"/>
                </a:highlight>
              </a:rPr>
              <a:t>push_experience</a:t>
            </a:r>
            <a:r>
              <a:rPr lang="en-US" altLang="zh-CN"/>
              <a:t>(states[i].tolist(), actions[i], 	rewards[i], states_[i].tolist(), bool(info['agents_dones'][i]))</a:t>
            </a:r>
            <a:endParaRPr lang="en-US" altLang="zh-CN"/>
          </a:p>
          <a:p>
            <a:pPr indent="457200"/>
            <a:r>
              <a:rPr lang="en-US" altLang="zh-CN"/>
              <a:t>...</a:t>
            </a:r>
            <a:endParaRPr lang="en-US" altLang="zh-CN"/>
          </a:p>
        </p:txBody>
      </p:sp>
      <p:sp>
        <p:nvSpPr>
          <p:cNvPr id="2" name="文本框 1"/>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IDQN.py</a:t>
            </a:r>
            <a:endParaRPr lang="en-US" altLang="zh-CN" sz="2000" b="1">
              <a:solidFill>
                <a:schemeClr val="accent5">
                  <a:lumMod val="75000"/>
                </a:schemeClr>
              </a:solidFill>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a:sym typeface="+mn-ea"/>
              </a:rPr>
              <a:t> Independent DQN (I-DQN)</a:t>
            </a:r>
            <a:endParaRPr lang="en-US" altLang="zh-CN">
              <a:sym typeface="+mn-ea"/>
            </a:endParaRPr>
          </a:p>
          <a:p>
            <a:pPr marL="0" indent="0">
              <a:buNone/>
            </a:pPr>
            <a:r>
              <a:rPr lang="zh-CN" altLang="en-US"/>
              <a:t>思想：每個智能體獨立訓練自己的</a:t>
            </a:r>
            <a:r>
              <a:rPr lang="en-US" altLang="zh-CN"/>
              <a:t>DQN</a:t>
            </a:r>
            <a:r>
              <a:rPr lang="zh-CN" altLang="en-US"/>
              <a:t>，將其他智能體視為環境的一部分。</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任務一</a:t>
            </a:r>
            <a:r>
              <a:rPr lang="en-US" altLang="zh-CN"/>
              <a:t> </a:t>
            </a:r>
            <a:r>
              <a:rPr lang="zh-CN" altLang="en-US"/>
              <a:t>解決非平穩性、提高經驗利用效率</a:t>
            </a:r>
            <a:endParaRPr lang="zh-CN" altLang="en-US"/>
          </a:p>
        </p:txBody>
      </p:sp>
      <p:pic>
        <p:nvPicPr>
          <p:cNvPr id="2" name="图片 1"/>
          <p:cNvPicPr>
            <a:picLocks noChangeAspect="1"/>
          </p:cNvPicPr>
          <p:nvPr/>
        </p:nvPicPr>
        <p:blipFill>
          <a:blip r:embed="rId1"/>
          <a:stretch>
            <a:fillRect/>
          </a:stretch>
        </p:blipFill>
        <p:spPr>
          <a:xfrm>
            <a:off x="3631565" y="2271395"/>
            <a:ext cx="5262880" cy="39344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33985" y="1244600"/>
            <a:ext cx="1198435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endParaRPr lang="zh-CN" altLang="en-US"/>
          </a:p>
          <a:p>
            <a:pPr marL="0" indent="0">
              <a:buNone/>
            </a:pPr>
            <a:r>
              <a:rPr lang="zh-CN" altLang="en-US"/>
              <a:t>優點：實現簡單，完全去中心化。</a:t>
            </a:r>
            <a:r>
              <a:rPr lang="en-US" altLang="zh-CN"/>
              <a:t> </a:t>
            </a:r>
            <a:endParaRPr lang="en-US" altLang="zh-CN"/>
          </a:p>
          <a:p>
            <a:pPr marL="0" indent="0">
              <a:buNone/>
            </a:pPr>
            <a:r>
              <a:rPr lang="en-US" altLang="zh-CN"/>
              <a:t>            </a:t>
            </a:r>
            <a:r>
              <a:rPr lang="zh-CN" altLang="en-US"/>
              <a:t>共享經驗池，提高經驗利用效率</a:t>
            </a:r>
            <a:endParaRPr lang="zh-CN" altLang="en-US"/>
          </a:p>
          <a:p>
            <a:pPr marL="0" indent="0">
              <a:buNone/>
            </a:pPr>
            <a:endParaRPr lang="en-US" altLang="zh-CN"/>
          </a:p>
          <a:p>
            <a:pPr marL="0" indent="0">
              <a:buNone/>
            </a:pPr>
            <a:r>
              <a:rPr lang="zh-CN" altLang="en-US"/>
              <a:t>缺點：</a:t>
            </a:r>
            <a:r>
              <a:rPr lang="en-US" altLang="zh-CN"/>
              <a:t> </a:t>
            </a:r>
            <a:r>
              <a:rPr lang="zh-CN" altLang="en-US"/>
              <a:t>忽略智能體間的協作</a:t>
            </a:r>
            <a:r>
              <a:rPr lang="en-US" altLang="zh-CN"/>
              <a:t>/</a:t>
            </a:r>
            <a:r>
              <a:rPr lang="zh-CN" altLang="en-US"/>
              <a:t>競爭，</a:t>
            </a:r>
            <a:r>
              <a:rPr lang="en-US" altLang="zh-CN"/>
              <a:t> </a:t>
            </a:r>
            <a:r>
              <a:rPr lang="zh-CN" altLang="en-US"/>
              <a:t>容易出現策略震蕩（</a:t>
            </a:r>
            <a:r>
              <a:rPr lang="en-US" altLang="zh-CN"/>
              <a:t>Policy Oscillation</a:t>
            </a:r>
            <a:r>
              <a:rPr lang="zh-CN" altLang="en-US"/>
              <a:t>）。</a:t>
            </a:r>
            <a:r>
              <a:rPr lang="en-US" altLang="zh-CN"/>
              <a:t> </a:t>
            </a:r>
            <a:endParaRPr lang="en-US" altLang="zh-CN"/>
          </a:p>
          <a:p>
            <a:pPr marL="0" indent="0">
              <a:buNone/>
            </a:pPr>
            <a:endParaRPr lang="en-US" altLang="zh-CN"/>
          </a:p>
          <a:p>
            <a:pPr marL="0" indent="0">
              <a:buNone/>
            </a:pPr>
            <a:r>
              <a:rPr lang="zh-CN" altLang="en-US"/>
              <a:t>適用場景：智能體間交互較弱的簡單任務。</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en-US" altLang="zh-CN" b="1" strike="sngStrike"/>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a:t>執行時每個智能體基於自己的觀察，做出動作：</a:t>
            </a:r>
            <a:endParaRPr lang="zh-CN" altLang="en-US"/>
          </a:p>
          <a:p>
            <a:pPr marL="0" indent="0">
              <a:buNone/>
            </a:pPr>
            <a:r>
              <a:rPr lang="en-US" altLang="zh-CN"/>
              <a:t>actions = [dqn_model.</a:t>
            </a:r>
            <a:r>
              <a:rPr lang="en-US" altLang="zh-CN">
                <a:highlight>
                  <a:srgbClr val="FFFF00"/>
                </a:highlight>
              </a:rPr>
              <a:t>get_action</a:t>
            </a:r>
            <a:r>
              <a:rPr lang="en-US" altLang="zh-CN"/>
              <a:t>(state) for state in states] </a:t>
            </a:r>
            <a:endParaRPr lang="en-US" altLang="zh-CN"/>
          </a:p>
          <a:p>
            <a:pPr marL="0" indent="0">
              <a:buNone/>
            </a:pPr>
            <a:r>
              <a:rPr lang="en-US" altLang="zh-CN"/>
              <a:t>next_obs, R, done, truncated, info = env.step(tuple(actions))</a:t>
            </a:r>
            <a:endParaRPr lang="en-US" altLang="zh-CN"/>
          </a:p>
          <a:p>
            <a:pPr marL="0" indent="0">
              <a:buNone/>
            </a:pPr>
            <a:endParaRPr lang="en-US" altLang="zh-CN"/>
          </a:p>
          <a:p>
            <a:pPr marL="0" indent="0">
              <a:buNone/>
            </a:pPr>
            <a:r>
              <a:rPr lang="zh-CN" altLang="en-US"/>
              <a:t>將經驗存入共享經驗池中：</a:t>
            </a:r>
            <a:endParaRPr lang="zh-CN" altLang="en-US"/>
          </a:p>
          <a:p>
            <a:pPr marL="0" indent="0">
              <a:buNone/>
            </a:pPr>
            <a:r>
              <a:rPr lang="en-US" altLang="zh-CN"/>
              <a:t>episode_exp.</a:t>
            </a:r>
            <a:r>
              <a:rPr lang="en-US" altLang="zh-CN">
                <a:highlight>
                  <a:srgbClr val="FFFF00"/>
                </a:highlight>
              </a:rPr>
              <a:t>append</a:t>
            </a:r>
            <a:r>
              <a:rPr lang="en-US" altLang="zh-CN"/>
              <a:t>([states[i].tolist(), actions[i], rewards[i], states_[i].tolist(), bool(info['agents_dones'][i])])</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sp>
        <p:nvSpPr>
          <p:cNvPr id="2" name="文本框 1"/>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IDQN.py</a:t>
            </a:r>
            <a:endParaRPr lang="en-US" altLang="zh-CN" sz="2000" b="1">
              <a:solidFill>
                <a:schemeClr val="accent5">
                  <a:lumMod val="75000"/>
                </a:schemeClr>
              </a:solidFill>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sz="2000"/>
              <a:t>訓練：</a:t>
            </a:r>
            <a:endParaRPr lang="zh-CN" altLang="en-US" sz="2000"/>
          </a:p>
          <a:p>
            <a:pPr marL="0" indent="0">
              <a:buNone/>
            </a:pPr>
            <a:r>
              <a:rPr lang="zh-CN" altLang="en-US" sz="2000"/>
              <a:t>從經驗池采樣</a:t>
            </a:r>
            <a:r>
              <a:rPr lang="en-US" altLang="zh-CN" sz="2000"/>
              <a:t>BATCH_SIZE</a:t>
            </a:r>
            <a:r>
              <a:rPr lang="zh-CN" altLang="en-US" sz="2000"/>
              <a:t>數據：</a:t>
            </a:r>
            <a:endParaRPr lang="zh-CN" altLang="en-US" sz="2000"/>
          </a:p>
          <a:p>
            <a:pPr marL="0" indent="0">
              <a:buNone/>
            </a:pPr>
            <a:r>
              <a:rPr lang="en-US" altLang="zh-CN" sz="1400"/>
              <a:t>state, action, reward, next_state, done = self.replay_buffer.sample(self.BATCH_SIZE)</a:t>
            </a:r>
            <a:endParaRPr lang="en-US" altLang="zh-CN" sz="1400"/>
          </a:p>
          <a:p>
            <a:pPr marL="0" indent="0">
              <a:buNone/>
            </a:pPr>
            <a:r>
              <a:rPr lang="zh-CN" altLang="en-US" sz="2000"/>
              <a:t>獲得當前狀態</a:t>
            </a:r>
            <a:r>
              <a:rPr lang="en-US" altLang="zh-CN" sz="2000"/>
              <a:t>Q</a:t>
            </a:r>
            <a:r>
              <a:rPr lang="zh-CN" altLang="en-US" sz="2000"/>
              <a:t>值：</a:t>
            </a:r>
            <a:endParaRPr lang="zh-CN" altLang="en-US" sz="2000"/>
          </a:p>
          <a:p>
            <a:pPr marL="0" indent="0">
              <a:buNone/>
            </a:pPr>
            <a:r>
              <a:rPr lang="en-US" altLang="zh-CN" sz="1400"/>
              <a:t>current_q = self.model(state).gather(1, action.unsqueeze(1))</a:t>
            </a:r>
            <a:endParaRPr lang="en-US" altLang="zh-CN" sz="1400"/>
          </a:p>
          <a:p>
            <a:pPr marL="0" indent="0">
              <a:buNone/>
            </a:pPr>
            <a:r>
              <a:rPr lang="zh-CN" altLang="en-US" sz="2000"/>
              <a:t>使用目標網絡</a:t>
            </a:r>
            <a:r>
              <a:rPr lang="en-US" altLang="zh-CN" sz="2000"/>
              <a:t> </a:t>
            </a:r>
            <a:r>
              <a:rPr lang="zh-CN" altLang="en-US" sz="2000"/>
              <a:t>計算下一狀態</a:t>
            </a:r>
            <a:r>
              <a:rPr lang="en-US" altLang="zh-CN" sz="2000"/>
              <a:t>Q</a:t>
            </a:r>
            <a:r>
              <a:rPr lang="zh-CN" altLang="en-US" sz="2000"/>
              <a:t>值：</a:t>
            </a:r>
            <a:endParaRPr lang="zh-CN" altLang="en-US" sz="2000"/>
          </a:p>
          <a:p>
            <a:pPr marL="0" indent="0">
              <a:buNone/>
            </a:pPr>
            <a:r>
              <a:rPr lang="en-US" altLang="zh-CN" sz="1400"/>
              <a:t>next_action = self.model(next_state).max(1)[1]  # </a:t>
            </a:r>
            <a:r>
              <a:rPr lang="zh-CN" altLang="en-US" sz="1400"/>
              <a:t>主網絡選擇動作</a:t>
            </a:r>
            <a:r>
              <a:rPr lang="en-US" altLang="zh-CN" sz="1400"/>
              <a:t> </a:t>
            </a:r>
            <a:endParaRPr lang="en-US" altLang="zh-CN" sz="1400"/>
          </a:p>
          <a:p>
            <a:pPr marL="0" indent="0">
              <a:buNone/>
            </a:pPr>
            <a:r>
              <a:rPr lang="en-US" altLang="zh-CN" sz="1400"/>
              <a:t>next_q = self.target_model(next_state).gather(1, next_action.unsqueeze(1)).squeeze(1).detach()</a:t>
            </a:r>
            <a:endParaRPr lang="en-US" altLang="zh-CN" sz="1400"/>
          </a:p>
          <a:p>
            <a:pPr marL="0" indent="0">
              <a:buNone/>
            </a:pPr>
            <a:r>
              <a:rPr lang="zh-CN" altLang="en-US" sz="2000"/>
              <a:t>計算當前狀態的目標</a:t>
            </a:r>
            <a:r>
              <a:rPr lang="en-US" altLang="zh-CN" sz="2000"/>
              <a:t>Q</a:t>
            </a:r>
            <a:r>
              <a:rPr lang="zh-CN" altLang="en-US" sz="2000"/>
              <a:t>值：</a:t>
            </a:r>
            <a:endParaRPr lang="zh-CN" altLang="en-US" sz="2000"/>
          </a:p>
          <a:p>
            <a:pPr marL="0" indent="0">
              <a:buNone/>
            </a:pPr>
            <a:r>
              <a:rPr lang="en-US" altLang="zh-CN" sz="1400"/>
              <a:t>target_q = reward + (1 - done) * self.GAMMA * next_q</a:t>
            </a:r>
            <a:endParaRPr lang="en-US" altLang="zh-CN" sz="1400"/>
          </a:p>
          <a:p>
            <a:pPr marL="0" indent="0">
              <a:buNone/>
            </a:pPr>
            <a:r>
              <a:rPr lang="zh-CN" altLang="en-US" sz="2000"/>
              <a:t>計算損失，並反向傳播：</a:t>
            </a:r>
            <a:endParaRPr lang="zh-CN" altLang="en-US" sz="2000"/>
          </a:p>
          <a:p>
            <a:pPr marL="0" indent="0">
              <a:buNone/>
            </a:pPr>
            <a:r>
              <a:rPr lang="en-US" altLang="zh-CN" sz="1000"/>
              <a:t>loss = nn.MSELoss()(current_q.squeeze(), target_q) </a:t>
            </a:r>
            <a:endParaRPr lang="en-US" altLang="zh-CN" sz="1000"/>
          </a:p>
          <a:p>
            <a:pPr marL="0" indent="0">
              <a:buNone/>
            </a:pPr>
            <a:r>
              <a:rPr lang="en-US" altLang="zh-CN" sz="1000"/>
              <a:t>self.optimizer.zero_grad() </a:t>
            </a:r>
            <a:endParaRPr lang="en-US" altLang="zh-CN" sz="1000"/>
          </a:p>
          <a:p>
            <a:pPr marL="0" indent="0">
              <a:buNone/>
            </a:pPr>
            <a:r>
              <a:rPr lang="en-US" altLang="zh-CN" sz="1000"/>
              <a:t>loss.backward() </a:t>
            </a:r>
            <a:endParaRPr lang="en-US" altLang="zh-CN" sz="1000"/>
          </a:p>
          <a:p>
            <a:pPr marL="0" indent="0">
              <a:buNone/>
            </a:pPr>
            <a:r>
              <a:rPr lang="en-US" altLang="zh-CN" sz="1000"/>
              <a:t>self.optimizer.step()</a:t>
            </a:r>
            <a:endParaRPr lang="en-US" altLang="zh-CN" sz="1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sp>
        <p:nvSpPr>
          <p:cNvPr id="2" name="文本框 1"/>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IDQN.py</a:t>
            </a:r>
            <a:endParaRPr lang="en-US" altLang="zh-CN" sz="2000" b="1">
              <a:solidFill>
                <a:schemeClr val="accent5">
                  <a:lumMod val="75000"/>
                </a:schemeClr>
              </a:solidFill>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zh-CN" altLang="en-US" sz="2800" b="1">
                <a:solidFill>
                  <a:srgbClr val="002060"/>
                </a:solidFill>
              </a:rPr>
              <a:t>探索</a:t>
            </a:r>
            <a:r>
              <a:rPr lang="en-US" altLang="zh-CN" sz="2800" b="1">
                <a:solidFill>
                  <a:srgbClr val="002060"/>
                </a:solidFill>
              </a:rPr>
              <a:t>-</a:t>
            </a:r>
            <a:r>
              <a:rPr lang="zh-CN" altLang="en-US" sz="2800" b="1">
                <a:solidFill>
                  <a:srgbClr val="002060"/>
                </a:solidFill>
              </a:rPr>
              <a:t>訓練</a:t>
            </a:r>
            <a:endParaRPr lang="zh-CN" altLang="en-US" sz="2800" b="1">
              <a:solidFill>
                <a:srgbClr val="002060"/>
              </a:solidFill>
            </a:endParaRPr>
          </a:p>
          <a:p>
            <a:pPr marL="0" indent="0">
              <a:buNone/>
            </a:pPr>
            <a:r>
              <a:rPr lang="en-US" altLang="zh-CN">
                <a:sym typeface="+mn-ea"/>
              </a:rPr>
              <a:t>python IDQN.py</a:t>
            </a:r>
            <a:endParaRPr lang="zh-CN" altLang="en-US" sz="2800">
              <a:solidFill>
                <a:srgbClr val="002060"/>
              </a:solidFill>
            </a:endParaRPr>
          </a:p>
          <a:p>
            <a:r>
              <a:rPr lang="zh-CN" altLang="en-US" sz="2800" b="1">
                <a:solidFill>
                  <a:srgbClr val="002060"/>
                </a:solidFill>
              </a:rPr>
              <a:t>模型文件</a:t>
            </a:r>
            <a:endParaRPr lang="zh-CN" altLang="en-US" sz="2800" b="1">
              <a:solidFill>
                <a:srgbClr val="002060"/>
              </a:solidFill>
            </a:endParaRPr>
          </a:p>
          <a:p>
            <a:pPr marL="0" indent="0">
              <a:buNone/>
            </a:pPr>
            <a:r>
              <a:rPr lang="en-US" altLang="zh-CN" sz="2800">
                <a:solidFill>
                  <a:schemeClr val="tx1"/>
                </a:solidFill>
              </a:rPr>
              <a:t>idqn.pth</a:t>
            </a:r>
            <a:endParaRPr lang="zh-CN" altLang="en-US" sz="2800">
              <a:solidFill>
                <a:schemeClr val="tx1"/>
              </a:solidFill>
            </a:endParaRPr>
          </a:p>
          <a:p>
            <a:r>
              <a:rPr lang="zh-CN" altLang="en-US" sz="2800" b="1">
                <a:solidFill>
                  <a:srgbClr val="002060"/>
                </a:solidFill>
              </a:rPr>
              <a:t>訓練過程查看</a:t>
            </a:r>
            <a:endParaRPr lang="zh-CN" altLang="en-US" sz="2800" b="1">
              <a:solidFill>
                <a:srgbClr val="002060"/>
              </a:solidFill>
            </a:endParaRPr>
          </a:p>
          <a:p>
            <a:pPr marL="0" indent="0">
              <a:buNone/>
            </a:pPr>
            <a:r>
              <a:rPr lang="zh-CN" altLang="en-US" sz="2800">
                <a:solidFill>
                  <a:schemeClr val="tx1"/>
                </a:solidFill>
              </a:rPr>
              <a:t>每一個</a:t>
            </a:r>
            <a:r>
              <a:rPr lang="en-US" altLang="zh-CN" sz="2800">
                <a:solidFill>
                  <a:schemeClr val="tx1"/>
                </a:solidFill>
              </a:rPr>
              <a:t>episode</a:t>
            </a:r>
            <a:r>
              <a:rPr lang="zh-CN" altLang="en-US" sz="2800">
                <a:solidFill>
                  <a:schemeClr val="tx1"/>
                </a:solidFill>
              </a:rPr>
              <a:t>的獎勵和記錄在</a:t>
            </a:r>
            <a:r>
              <a:rPr lang="en-US" altLang="zh-CN" sz="2800">
                <a:solidFill>
                  <a:schemeClr val="tx1"/>
                </a:solidFill>
              </a:rPr>
              <a:t>runs/QMIX_experiment</a:t>
            </a:r>
            <a:r>
              <a:rPr lang="zh-CN" altLang="en-US" sz="2800">
                <a:solidFill>
                  <a:schemeClr val="tx1"/>
                </a:solidFill>
              </a:rPr>
              <a:t>中</a:t>
            </a:r>
            <a:endParaRPr lang="zh-CN" altLang="en-US" sz="2800">
              <a:solidFill>
                <a:schemeClr val="tx1"/>
              </a:solidFill>
            </a:endParaRPr>
          </a:p>
          <a:p>
            <a:pPr marL="0" indent="0">
              <a:buNone/>
            </a:pPr>
            <a:r>
              <a:rPr lang="zh-CN" altLang="en-US" sz="2800">
                <a:solidFill>
                  <a:schemeClr val="tx1"/>
                </a:solidFill>
              </a:rPr>
              <a:t>運行</a:t>
            </a:r>
            <a:r>
              <a:rPr lang="en-US" altLang="zh-CN" sz="2800">
                <a:solidFill>
                  <a:schemeClr val="tx1"/>
                </a:solidFill>
              </a:rPr>
              <a:t>tensord --logdire=runs </a:t>
            </a:r>
            <a:r>
              <a:rPr lang="zh-CN" altLang="en-US" sz="2800">
                <a:solidFill>
                  <a:schemeClr val="tx1"/>
                </a:solidFill>
              </a:rPr>
              <a:t>並在瀏覽器中使用地址</a:t>
            </a:r>
            <a:r>
              <a:rPr lang="en-US" altLang="zh-CN" sz="2800">
                <a:solidFill>
                  <a:schemeClr val="tx1"/>
                </a:solidFill>
              </a:rPr>
              <a:t>http://localhost:6006/</a:t>
            </a: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pic>
        <p:nvPicPr>
          <p:cNvPr id="2" name="图片 1" descr="070704"/>
          <p:cNvPicPr>
            <a:picLocks noChangeAspect="1"/>
          </p:cNvPicPr>
          <p:nvPr/>
        </p:nvPicPr>
        <p:blipFill>
          <a:blip r:embed="rId1"/>
          <a:srcRect b="13025"/>
          <a:stretch>
            <a:fillRect/>
          </a:stretch>
        </p:blipFill>
        <p:spPr>
          <a:xfrm>
            <a:off x="2776855" y="5132070"/>
            <a:ext cx="7576820" cy="1445260"/>
          </a:xfrm>
          <a:prstGeom prst="rect">
            <a:avLst/>
          </a:prstGeom>
        </p:spPr>
      </p:pic>
      <p:sp>
        <p:nvSpPr>
          <p:cNvPr id="4" name="文本框 3"/>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IDQN.py</a:t>
            </a:r>
            <a:endParaRPr lang="en-US" altLang="zh-CN" sz="2000" b="1">
              <a:solidFill>
                <a:schemeClr val="accent5">
                  <a:lumMod val="75000"/>
                </a:schemeClr>
              </a:solidFill>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b="1">
                <a:solidFill>
                  <a:srgbClr val="002060"/>
                </a:solidFill>
                <a:sym typeface="+mn-ea"/>
              </a:rPr>
              <a:t>利用</a:t>
            </a:r>
            <a:r>
              <a:rPr lang="en-US" altLang="zh-CN" b="1">
                <a:solidFill>
                  <a:srgbClr val="002060"/>
                </a:solidFill>
                <a:sym typeface="+mn-ea"/>
              </a:rPr>
              <a:t>-</a:t>
            </a: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IDQN.py </a:t>
            </a:r>
            <a:r>
              <a:rPr lang="zh-CN" altLang="en-US">
                <a:sym typeface="+mn-ea"/>
              </a:rPr>
              <a:t>使用指定的模型文件，將</a:t>
            </a:r>
            <a:r>
              <a:rPr lang="en-US" altLang="zh-CN">
                <a:sym typeface="+mn-ea"/>
              </a:rPr>
              <a:t>epsilon</a:t>
            </a:r>
            <a:r>
              <a:rPr lang="zh-CN" altLang="en-US">
                <a:sym typeface="+mn-ea"/>
              </a:rPr>
              <a:t>探索標誌置為</a:t>
            </a:r>
            <a:r>
              <a:rPr lang="en-US" altLang="zh-CN">
                <a:sym typeface="+mn-ea"/>
              </a:rPr>
              <a:t>False</a:t>
            </a:r>
            <a:r>
              <a:rPr lang="zh-CN" altLang="en-US">
                <a:sym typeface="+mn-ea"/>
              </a:rPr>
              <a:t>：</a:t>
            </a:r>
            <a:endParaRPr lang="en-US" altLang="zh-CN">
              <a:sym typeface="+mn-ea"/>
            </a:endParaRPr>
          </a:p>
          <a:p>
            <a:pPr marL="0" indent="0">
              <a:buNone/>
            </a:pPr>
            <a:r>
              <a:rPr lang="en-US" altLang="zh-CN" sz="2000">
                <a:sym typeface="+mn-ea"/>
              </a:rPr>
              <a:t>dqn_model = DQN(state_size = 25, action_size=5, model_file_path='idqn.pth',use_epsilon=False)</a:t>
            </a:r>
            <a:endParaRPr lang="en-US" altLang="zh-CN" sz="2000">
              <a:sym typeface="+mn-ea"/>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文件夾中的預訓練模型：</a:t>
            </a:r>
            <a:endParaRPr lang="en-US" altLang="zh-CN">
              <a:solidFill>
                <a:schemeClr val="tx1"/>
              </a:solidFill>
            </a:endParaRPr>
          </a:p>
          <a:p>
            <a:pPr marL="0" indent="0">
              <a:buNone/>
            </a:pPr>
            <a:r>
              <a:rPr lang="en-US" altLang="zh-CN" sz="2000">
                <a:sym typeface="+mn-ea"/>
              </a:rPr>
              <a:t>dqn_model = DQN(state_size = 25, action_size=5, </a:t>
            </a:r>
            <a:endParaRPr lang="en-US" altLang="zh-CN" sz="2000">
              <a:sym typeface="+mn-ea"/>
            </a:endParaRPr>
          </a:p>
          <a:p>
            <a:pPr marL="0" indent="0">
              <a:buNone/>
            </a:pPr>
            <a:r>
              <a:rPr lang="en-US" altLang="zh-CN" sz="2000">
                <a:sym typeface="+mn-ea"/>
              </a:rPr>
              <a:t>                                                           model_file_path='endpoint/idqn.pth.1-3-10',use_epsilon=False)</a:t>
            </a:r>
            <a:br>
              <a:rPr lang="en-US" altLang="zh-CN" sz="2000">
                <a:sym typeface="+mn-ea"/>
              </a:rPr>
            </a:br>
            <a:r>
              <a:rPr lang="zh-CN" altLang="en-US" b="1">
                <a:solidFill>
                  <a:srgbClr val="002060"/>
                </a:solidFill>
              </a:rPr>
              <a:t>執行</a:t>
            </a:r>
            <a:endParaRPr lang="zh-CN" altLang="en-US" b="1">
              <a:solidFill>
                <a:srgbClr val="002060"/>
              </a:solidFill>
            </a:endParaRPr>
          </a:p>
          <a:p>
            <a:pPr marL="0" indent="0">
              <a:buNone/>
            </a:pPr>
            <a:r>
              <a:rPr lang="en-US" altLang="zh-CN">
                <a:sym typeface="+mn-ea"/>
              </a:rPr>
              <a:t>python IDQN.py</a:t>
            </a:r>
            <a:endParaRPr lang="en-US" altLang="zh-CN"/>
          </a:p>
          <a:p>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sp>
        <p:nvSpPr>
          <p:cNvPr id="2" name="文本框 1"/>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IDQN.py</a:t>
            </a:r>
            <a:endParaRPr lang="en-US" altLang="zh-CN" sz="2000" b="1">
              <a:solidFill>
                <a:schemeClr val="accent5">
                  <a:lumMod val="75000"/>
                </a:schemeClr>
              </a:solidFill>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en-US" altLang="zh-CN" sz="2800" b="1">
                <a:solidFill>
                  <a:srgbClr val="FF0000"/>
                </a:solidFill>
              </a:rPr>
              <a:t>PS: </a:t>
            </a:r>
            <a:r>
              <a:rPr lang="zh-CN" altLang="en-US" sz="2800" b="1">
                <a:solidFill>
                  <a:srgbClr val="FF0000"/>
                </a:solidFill>
              </a:rPr>
              <a:t>解決計算資源受限問題</a:t>
            </a:r>
            <a:endParaRPr lang="zh-CN" altLang="en-US" sz="2800" b="1">
              <a:solidFill>
                <a:srgbClr val="FF0000"/>
              </a:solidFill>
            </a:endParaRPr>
          </a:p>
          <a:p>
            <a:pPr marL="0" indent="0">
              <a:buNone/>
            </a:pPr>
            <a:r>
              <a:rPr lang="zh-CN" altLang="en-US">
                <a:sym typeface="+mn-ea"/>
              </a:rPr>
              <a:t>使用輕量級網絡模型：減少神經網絡層數，及每層的神經元個數</a:t>
            </a:r>
            <a:endParaRPr lang="zh-CN" altLang="en-US" sz="2800" b="1">
              <a:solidFill>
                <a:srgbClr val="002060"/>
              </a:solidFill>
            </a:endParaRPr>
          </a:p>
          <a:p>
            <a:r>
              <a:rPr lang="zh-CN" altLang="en-US" sz="2800" b="1">
                <a:solidFill>
                  <a:srgbClr val="002060"/>
                </a:solidFill>
              </a:rPr>
              <a:t>修改</a:t>
            </a:r>
            <a:r>
              <a:rPr lang="en-US" altLang="zh-CN" sz="2800" b="1">
                <a:solidFill>
                  <a:srgbClr val="002060"/>
                </a:solidFill>
              </a:rPr>
              <a:t> model.py</a:t>
            </a:r>
            <a:endParaRPr lang="zh-CN" altLang="en-US" sz="2800" b="1">
              <a:solidFill>
                <a:srgbClr val="002060"/>
              </a:solidFill>
            </a:endParaRPr>
          </a:p>
          <a:p>
            <a:pPr marL="0" indent="0">
              <a:buNone/>
            </a:pP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pic>
        <p:nvPicPr>
          <p:cNvPr id="2" name="图片 1" descr="070701"/>
          <p:cNvPicPr>
            <a:picLocks noChangeAspect="1"/>
          </p:cNvPicPr>
          <p:nvPr/>
        </p:nvPicPr>
        <p:blipFill>
          <a:blip r:embed="rId1"/>
          <a:stretch>
            <a:fillRect/>
          </a:stretch>
        </p:blipFill>
        <p:spPr>
          <a:xfrm>
            <a:off x="3272790" y="3114675"/>
            <a:ext cx="3181350" cy="3655695"/>
          </a:xfrm>
          <a:prstGeom prst="rect">
            <a:avLst/>
          </a:prstGeom>
        </p:spPr>
      </p:pic>
      <p:pic>
        <p:nvPicPr>
          <p:cNvPr id="4" name="图片 3" descr="070702"/>
          <p:cNvPicPr>
            <a:picLocks noChangeAspect="1"/>
          </p:cNvPicPr>
          <p:nvPr/>
        </p:nvPicPr>
        <p:blipFill>
          <a:blip r:embed="rId2"/>
          <a:stretch>
            <a:fillRect/>
          </a:stretch>
        </p:blipFill>
        <p:spPr>
          <a:xfrm>
            <a:off x="6904355" y="3114675"/>
            <a:ext cx="4063365" cy="31153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準備工作</a:t>
            </a:r>
            <a:endParaRPr lang="zh-CN" altLang="en-US"/>
          </a:p>
          <a:p>
            <a:pPr marL="0" indent="0">
              <a:buNone/>
            </a:pPr>
            <a:r>
              <a:rPr lang="zh-CN" altLang="en-US" b="1">
                <a:solidFill>
                  <a:srgbClr val="0070C0"/>
                </a:solidFill>
              </a:rPr>
              <a:t>代碼準備</a:t>
            </a:r>
            <a:endParaRPr lang="zh-CN" altLang="en-US" b="1">
              <a:solidFill>
                <a:srgbClr val="0070C0"/>
              </a:solidFill>
            </a:endParaRPr>
          </a:p>
          <a:p>
            <a:pPr marL="0" indent="0">
              <a:buNone/>
            </a:pPr>
            <a:r>
              <a:rPr lang="zh-CN" altLang="en-US"/>
              <a:t>下載代碼</a:t>
            </a:r>
            <a:r>
              <a:rPr lang="zh-CN"/>
              <a:t>：</a:t>
            </a:r>
            <a:r>
              <a:rPr lang="en-US" altLang="zh-CN" sz="3200" b="1"/>
              <a:t>https://github.com/markchalse/highway_marl2025</a:t>
            </a:r>
            <a:endParaRPr lang="en-US" altLang="zh-CN"/>
          </a:p>
          <a:p>
            <a:pPr marL="0" indent="0">
              <a:buNone/>
            </a:pP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10" name="图片 9"/>
          <p:cNvPicPr>
            <a:picLocks noChangeAspect="1"/>
          </p:cNvPicPr>
          <p:nvPr/>
        </p:nvPicPr>
        <p:blipFill>
          <a:blip r:embed="rId1"/>
          <a:stretch>
            <a:fillRect/>
          </a:stretch>
        </p:blipFill>
        <p:spPr>
          <a:xfrm>
            <a:off x="2727325" y="2846070"/>
            <a:ext cx="6840855" cy="350266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en-US" altLang="zh-CN" sz="2800" b="1">
                <a:solidFill>
                  <a:srgbClr val="FF0000"/>
                </a:solidFill>
              </a:rPr>
              <a:t>PS: </a:t>
            </a:r>
            <a:r>
              <a:rPr lang="zh-CN" altLang="en-US" b="1">
                <a:solidFill>
                  <a:srgbClr val="FF0000"/>
                </a:solidFill>
                <a:sym typeface="+mn-ea"/>
              </a:rPr>
              <a:t>解決計算資源受限問題</a:t>
            </a:r>
            <a:endParaRPr lang="zh-CN" altLang="en-US" sz="2800" b="1">
              <a:solidFill>
                <a:srgbClr val="FF0000"/>
              </a:solidFill>
            </a:endParaRPr>
          </a:p>
          <a:p>
            <a:pPr marL="0" indent="0">
              <a:buNone/>
            </a:pPr>
            <a:r>
              <a:rPr lang="zh-CN" altLang="en-US">
                <a:sym typeface="+mn-ea"/>
              </a:rPr>
              <a:t>使用輕量級網絡模型：減少神經網絡層數，及每層的神經元個數</a:t>
            </a:r>
            <a:endParaRPr lang="zh-CN" altLang="en-US" sz="2800" b="1">
              <a:solidFill>
                <a:srgbClr val="002060"/>
              </a:solidFill>
            </a:endParaRPr>
          </a:p>
          <a:p>
            <a:r>
              <a:rPr lang="zh-CN" altLang="en-US" sz="2800" b="1">
                <a:solidFill>
                  <a:srgbClr val="002060"/>
                </a:solidFill>
              </a:rPr>
              <a:t>修改</a:t>
            </a:r>
            <a:r>
              <a:rPr lang="en-US" altLang="zh-CN" sz="2800" b="1">
                <a:solidFill>
                  <a:srgbClr val="002060"/>
                </a:solidFill>
              </a:rPr>
              <a:t> model.py</a:t>
            </a:r>
            <a:endParaRPr lang="zh-CN" altLang="en-US" sz="2800" b="1">
              <a:solidFill>
                <a:srgbClr val="002060"/>
              </a:solidFill>
            </a:endParaRPr>
          </a:p>
          <a:p>
            <a:pPr marL="0" indent="0">
              <a:buNone/>
            </a:pP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pic>
        <p:nvPicPr>
          <p:cNvPr id="8" name="图片 7" descr="070703"/>
          <p:cNvPicPr>
            <a:picLocks noChangeAspect="1"/>
          </p:cNvPicPr>
          <p:nvPr/>
        </p:nvPicPr>
        <p:blipFill>
          <a:blip r:embed="rId1"/>
          <a:stretch>
            <a:fillRect/>
          </a:stretch>
        </p:blipFill>
        <p:spPr>
          <a:xfrm>
            <a:off x="2124075" y="3604260"/>
            <a:ext cx="8277225" cy="192786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olidFill>
                  <a:schemeClr val="tx1"/>
                </a:solidFill>
              </a:rPr>
              <a:t>單智能體與多智能體環境</a:t>
            </a:r>
            <a:endParaRPr lang="zh-CN" altLang="en-US">
              <a:solidFill>
                <a:schemeClr val="tx1"/>
              </a:solidFill>
            </a:endParaRPr>
          </a:p>
          <a:p>
            <a:r>
              <a:rPr lang="zh-CN" altLang="en-US">
                <a:solidFill>
                  <a:schemeClr val="tx1"/>
                </a:solidFill>
              </a:rPr>
              <a:t>單智能體強化學習算法在多智能體環境中的挑戰</a:t>
            </a:r>
            <a:r>
              <a:rPr lang="en-US" altLang="zh-CN">
                <a:solidFill>
                  <a:schemeClr val="tx1"/>
                </a:solidFill>
              </a:rPr>
              <a:t>1</a:t>
            </a:r>
            <a:endParaRPr lang="en-US" altLang="zh-CN">
              <a:solidFill>
                <a:schemeClr val="tx1"/>
              </a:solidFill>
            </a:endParaRPr>
          </a:p>
          <a:p>
            <a:pPr lvl="1"/>
            <a:r>
              <a:rPr lang="zh-CN" altLang="en-US">
                <a:solidFill>
                  <a:schemeClr val="accent5">
                    <a:lumMod val="75000"/>
                  </a:schemeClr>
                </a:solidFill>
              </a:rPr>
              <a:t>任務一</a:t>
            </a:r>
            <a:r>
              <a:rPr lang="en-US" altLang="zh-CN">
                <a:solidFill>
                  <a:schemeClr val="accent5">
                    <a:lumMod val="75000"/>
                  </a:schemeClr>
                </a:solidFill>
              </a:rPr>
              <a:t> </a:t>
            </a:r>
            <a:r>
              <a:rPr lang="zh-CN" altLang="en-US">
                <a:solidFill>
                  <a:schemeClr val="accent5">
                    <a:lumMod val="75000"/>
                  </a:schemeClr>
                </a:solidFill>
              </a:rPr>
              <a:t>解決非平穩性、提高經驗利用效率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b="1">
                <a:solidFill>
                  <a:srgbClr val="FF0000"/>
                </a:solidFill>
                <a:sym typeface="+mn-ea"/>
              </a:rPr>
              <a:t>單智能體強化學習算法在多智能體環境中的挑戰</a:t>
            </a:r>
            <a:r>
              <a:rPr lang="en-US" altLang="zh-CN" b="1">
                <a:solidFill>
                  <a:srgbClr val="FF0000"/>
                </a:solidFill>
                <a:sym typeface="+mn-ea"/>
              </a:rPr>
              <a:t>2</a:t>
            </a:r>
            <a:endParaRPr lang="en-US" altLang="zh-CN" b="1">
              <a:solidFill>
                <a:srgbClr val="FF0000"/>
              </a:solidFill>
              <a:sym typeface="+mn-ea"/>
            </a:endParaRPr>
          </a:p>
          <a:p>
            <a:pPr lvl="1"/>
            <a:r>
              <a:rPr lang="zh-CN" altLang="en-US">
                <a:solidFill>
                  <a:schemeClr val="accent5">
                    <a:lumMod val="75000"/>
                  </a:schemeClr>
                </a:solidFill>
              </a:rPr>
              <a:t>任務二</a:t>
            </a:r>
            <a:r>
              <a:rPr lang="en-US" altLang="zh-CN">
                <a:solidFill>
                  <a:schemeClr val="accent5">
                    <a:lumMod val="75000"/>
                  </a:schemeClr>
                </a:solidFill>
              </a:rPr>
              <a:t> </a:t>
            </a:r>
            <a:r>
              <a:rPr lang="zh-CN" altLang="en-US">
                <a:solidFill>
                  <a:schemeClr val="accent5">
                    <a:lumMod val="75000"/>
                  </a:schemeClr>
                </a:solidFill>
              </a:rPr>
              <a:t>解決部分可觀察問題</a:t>
            </a:r>
            <a:endParaRPr lang="zh-CN" altLang="en-US">
              <a:solidFill>
                <a:schemeClr val="accent5">
                  <a:lumMod val="75000"/>
                </a:schemeClr>
              </a:solidFill>
            </a:endParaRPr>
          </a:p>
          <a:p>
            <a:r>
              <a:rPr lang="zh-CN" altLang="en-US">
                <a:sym typeface="+mn-ea"/>
              </a:rPr>
              <a:t>單智能體強化學習算法在多智能體環境中的挑戰</a:t>
            </a:r>
            <a:r>
              <a:rPr lang="en-US" altLang="zh-CN">
                <a:sym typeface="+mn-ea"/>
              </a:rPr>
              <a:t>3</a:t>
            </a:r>
            <a:endParaRPr lang="en-US" altLang="zh-CN">
              <a:sym typeface="+mn-ea"/>
            </a:endParaRPr>
          </a:p>
          <a:p>
            <a:pPr lvl="1"/>
            <a:r>
              <a:rPr lang="zh-CN" altLang="en-US">
                <a:solidFill>
                  <a:schemeClr val="accent5">
                    <a:lumMod val="75000"/>
                  </a:schemeClr>
                </a:solidFill>
              </a:rPr>
              <a:t>任務三</a:t>
            </a:r>
            <a:r>
              <a:rPr lang="en-US" altLang="zh-CN">
                <a:solidFill>
                  <a:schemeClr val="accent5">
                    <a:lumMod val="75000"/>
                  </a:schemeClr>
                </a:solidFill>
              </a:rPr>
              <a:t> </a:t>
            </a:r>
            <a:r>
              <a:rPr lang="zh-CN" altLang="en-US">
                <a:solidFill>
                  <a:schemeClr val="accent5">
                    <a:lumMod val="75000"/>
                  </a:schemeClr>
                </a:solidFill>
              </a:rPr>
              <a:t>解決信用分配問題</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價值分解網絡算法（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算法：基於非線性值分解的多智能體強化學習</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目錄</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二、部分可觀測性</a:t>
            </a:r>
            <a:endParaRPr lang="zh-CN" altLang="en-US">
              <a:sym typeface="+mn-ea"/>
            </a:endParaRPr>
          </a:p>
          <a:p>
            <a:pPr marL="0" indent="0">
              <a:buNone/>
            </a:pPr>
            <a:r>
              <a:rPr lang="zh-CN" altLang="en-US"/>
              <a:t>單智能體受到傳感器性能、通信距離、通信時間等限製無法全局感知所有車輛狀態。</a:t>
            </a:r>
            <a:endParaRPr lang="zh-CN" altLang="en-US"/>
          </a:p>
          <a:p>
            <a:pPr marL="0" indent="0">
              <a:buNone/>
            </a:pPr>
            <a:r>
              <a:rPr lang="zh-CN" altLang="en-US"/>
              <a:t>如主路車輛或障礙物遮擋可能導致匝道車輛無法觀測關鍵目標（如匯入點的沖突車輛）。</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單智能體強化學習算法在多智能體環境中的挑戰</a:t>
            </a:r>
            <a:r>
              <a:rPr lang="en-US" altLang="zh-CN"/>
              <a:t>2</a:t>
            </a:r>
            <a:endParaRPr lang="en-US" altLang="zh-CN"/>
          </a:p>
        </p:txBody>
      </p:sp>
      <p:pic>
        <p:nvPicPr>
          <p:cNvPr id="2" name="内容占位符 4"/>
          <p:cNvPicPr>
            <a:picLocks noChangeAspect="1"/>
          </p:cNvPicPr>
          <p:nvPr/>
        </p:nvPicPr>
        <p:blipFill>
          <a:blip r:embed="rId1"/>
          <a:stretch>
            <a:fillRect/>
          </a:stretch>
        </p:blipFill>
        <p:spPr>
          <a:xfrm>
            <a:off x="2967990" y="3909695"/>
            <a:ext cx="6360795" cy="20885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部分可觀測馬爾可夫決策過程（</a:t>
            </a:r>
            <a:r>
              <a:rPr lang="en-US" altLang="zh-CN">
                <a:sym typeface="+mn-ea"/>
              </a:rPr>
              <a:t>POMDP</a:t>
            </a:r>
            <a:r>
              <a:rPr lang="zh-CN" altLang="en-US">
                <a:sym typeface="+mn-ea"/>
              </a:rPr>
              <a:t>，</a:t>
            </a:r>
            <a:r>
              <a:rPr lang="en-US" altLang="zh-CN">
                <a:sym typeface="+mn-ea"/>
              </a:rPr>
              <a:t>Partially Observable Markov Decision Process</a:t>
            </a:r>
            <a:r>
              <a:rPr lang="zh-CN" altLang="en-US">
                <a:sym typeface="+mn-ea"/>
              </a:rPr>
              <a:t>），這是一種用於描述不確定環境下的序列決策問題的建模框架。</a:t>
            </a:r>
            <a:endParaRPr lang="zh-CN" altLang="en-US">
              <a:sym typeface="+mn-ea"/>
            </a:endParaRPr>
          </a:p>
          <a:p>
            <a:endParaRPr lang="zh-CN" altLang="en-US"/>
          </a:p>
          <a:p>
            <a:r>
              <a:rPr lang="zh-CN" altLang="en-US">
                <a:sym typeface="+mn-ea"/>
              </a:rPr>
              <a:t>環境狀態不完全可觀測智能體僅能通過不確定的觀測信號（如噪聲傳感器）間接感知狀態。</a:t>
            </a:r>
            <a:endParaRPr lang="zh-CN" altLang="en-US"/>
          </a:p>
          <a:p>
            <a:endParaRPr lang="zh-CN" altLang="en-US"/>
          </a:p>
          <a:p>
            <a:r>
              <a:rPr lang="zh-CN" altLang="en-US"/>
              <a:t>智能體依據對當前環境狀態的概率分布估計（信念狀態）最大化累積折扣獎勵的期望值。</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解決部分可觀察問題</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在</a:t>
            </a:r>
            <a:r>
              <a:rPr lang="en-US" altLang="zh-CN"/>
              <a:t>POMDP</a:t>
            </a:r>
            <a:r>
              <a:rPr lang="zh-CN" altLang="en-US"/>
              <a:t>中，狀態是部分可觀測的。以英雄聯盟中的「戰爭迷霧」為例：由於戰爭迷霧的存在，如果敵方打野英雄不在我方的視野範圍內（如未放置眼位），則無法準確確定其位置（除非使用外掛）。此時獲取的僅是環境的觀測值（如有限視野內的信息），而非真實完整狀態（如敵方所有英雄的精確位置）。</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解決部分可觀察問題</a:t>
            </a:r>
            <a:endParaRPr lang="zh-CN" altLang="en-US"/>
          </a:p>
        </p:txBody>
      </p:sp>
      <p:pic>
        <p:nvPicPr>
          <p:cNvPr id="8" name="图片 7"/>
          <p:cNvPicPr>
            <a:picLocks noChangeAspect="1"/>
          </p:cNvPicPr>
          <p:nvPr/>
        </p:nvPicPr>
        <p:blipFill>
          <a:blip r:embed="rId1"/>
          <a:stretch>
            <a:fillRect/>
          </a:stretch>
        </p:blipFill>
        <p:spPr>
          <a:xfrm>
            <a:off x="3652520" y="3571875"/>
            <a:ext cx="4725035" cy="25730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（網聯車輛）</a:t>
            </a:r>
            <a:endParaRPr lang="zh-CN" altLang="en-US"/>
          </a:p>
          <a:p>
            <a:pPr marL="0" indent="0">
              <a:buNone/>
            </a:pPr>
            <a:r>
              <a:rPr lang="zh-CN" altLang="en-US"/>
              <a:t>指通過車聯網（</a:t>
            </a:r>
            <a:r>
              <a:rPr lang="en-US" altLang="zh-CN"/>
              <a:t>V2X</a:t>
            </a:r>
            <a:r>
              <a:rPr lang="zh-CN" altLang="en-US"/>
              <a:t>）技術實現車輛與車輛（</a:t>
            </a:r>
            <a:r>
              <a:rPr lang="en-US" altLang="zh-CN"/>
              <a:t>V2V</a:t>
            </a:r>
            <a:r>
              <a:rPr lang="zh-CN" altLang="en-US"/>
              <a:t>）、車輛與基礎設施（</a:t>
            </a:r>
            <a:r>
              <a:rPr lang="en-US" altLang="zh-CN"/>
              <a:t>V2I</a:t>
            </a:r>
            <a:r>
              <a:rPr lang="zh-CN" altLang="en-US"/>
              <a:t>）、車輛與雲端（</a:t>
            </a:r>
            <a:r>
              <a:rPr lang="en-US" altLang="zh-CN"/>
              <a:t>V2C</a:t>
            </a:r>
            <a:r>
              <a:rPr lang="zh-CN" altLang="en-US"/>
              <a:t>）實時通信的智能交通系統。這類車輛能夠共享位置、速度、意圖等信息，從而提升道路安全和交通效率。</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解決部分可觀察問題</a:t>
            </a:r>
            <a:endParaRPr lang="zh-CN" altLang="en-US"/>
          </a:p>
        </p:txBody>
      </p:sp>
      <p:pic>
        <p:nvPicPr>
          <p:cNvPr id="4" name="图片 3"/>
          <p:cNvPicPr>
            <a:picLocks noChangeAspect="1"/>
          </p:cNvPicPr>
          <p:nvPr/>
        </p:nvPicPr>
        <p:blipFill>
          <a:blip r:embed="rId1"/>
          <a:stretch>
            <a:fillRect/>
          </a:stretch>
        </p:blipFill>
        <p:spPr>
          <a:xfrm>
            <a:off x="2595880" y="3638550"/>
            <a:ext cx="7105015" cy="27000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a:t>
            </a:r>
            <a:r>
              <a:rPr lang="zh-CN" altLang="en-US">
                <a:sym typeface="+mn-ea"/>
              </a:rPr>
              <a:t>網聯車輛</a:t>
            </a:r>
            <a:r>
              <a:rPr lang="zh-CN" altLang="en-US"/>
              <a:t>）</a:t>
            </a:r>
            <a:endParaRPr lang="zh-CN" altLang="en-US"/>
          </a:p>
          <a:p>
            <a:pPr marL="0" indent="0">
              <a:buNone/>
            </a:pPr>
            <a:r>
              <a:rPr lang="zh-CN" altLang="en-US" b="1">
                <a:solidFill>
                  <a:srgbClr val="FF0000"/>
                </a:solidFill>
                <a:sym typeface="+mn-ea"/>
              </a:rPr>
              <a:t>解决方法</a:t>
            </a:r>
            <a:r>
              <a:rPr lang="zh-CN" altLang="en-US">
                <a:sym typeface="+mn-ea"/>
              </a:rPr>
              <a:t>：</a:t>
            </a:r>
            <a:r>
              <a:rPr lang="zh-CN" altLang="en-US"/>
              <a:t>共享周圍車輛位置信息</a:t>
            </a:r>
            <a:endParaRPr lang="zh-CN" altLang="en-US"/>
          </a:p>
          <a:p>
            <a:pPr marL="0" indent="0">
              <a:buNone/>
            </a:pPr>
            <a:endParaRPr lang="zh-CN" altLang="en-US" sz="2000"/>
          </a:p>
          <a:p>
            <a:pPr marL="0" indent="0">
              <a:buNone/>
            </a:pPr>
            <a:r>
              <a:rPr lang="zh-CN" altLang="en-US" sz="2000"/>
              <a:t>仿真實現：調整感知距離</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解決部分可觀察問題</a:t>
            </a:r>
            <a:endParaRPr lang="zh-CN" altLang="en-US"/>
          </a:p>
        </p:txBody>
      </p:sp>
      <p:sp>
        <p:nvSpPr>
          <p:cNvPr id="4" name="文本框 3"/>
          <p:cNvSpPr txBox="1"/>
          <p:nvPr/>
        </p:nvSpPr>
        <p:spPr>
          <a:xfrm>
            <a:off x="2614930" y="3152775"/>
            <a:ext cx="7615555" cy="2306955"/>
          </a:xfrm>
          <a:prstGeom prst="rect">
            <a:avLst/>
          </a:prstGeom>
          <a:noFill/>
        </p:spPr>
        <p:txBody>
          <a:bodyPr wrap="square" rtlCol="0">
            <a:spAutoFit/>
          </a:bodyPr>
          <a:p>
            <a:r>
              <a:rPr lang="en-US" altLang="zh-CN"/>
              <a:t>import gymnasium as gym</a:t>
            </a:r>
            <a:endParaRPr lang="en-US" altLang="zh-CN"/>
          </a:p>
          <a:p>
            <a:r>
              <a:rPr lang="en-US" altLang="zh-CN"/>
              <a:t>import highway_env</a:t>
            </a:r>
            <a:endParaRPr lang="en-US" altLang="zh-CN"/>
          </a:p>
          <a:p>
            <a:r>
              <a:rPr lang="en-US" altLang="zh-CN"/>
              <a:t>env = gym.make('merge-multi-agent-v0', render_mode='human',</a:t>
            </a:r>
            <a:endParaRPr lang="en-US" altLang="zh-CN"/>
          </a:p>
          <a:p>
            <a:r>
              <a:rPr lang="en-US" altLang="zh-CN"/>
              <a:t>                   config={</a:t>
            </a:r>
            <a:endParaRPr lang="en-US" altLang="zh-CN"/>
          </a:p>
          <a:p>
            <a:r>
              <a:rPr lang="en-US" altLang="zh-CN"/>
              <a:t>                    "traffic_density": 999,</a:t>
            </a:r>
            <a:endParaRPr lang="en-US" altLang="zh-CN"/>
          </a:p>
          <a:p>
            <a:r>
              <a:rPr lang="en-US" altLang="zh-CN"/>
              <a:t>                    "controlled_vehicles":AGENTS_NUM,</a:t>
            </a:r>
            <a:endParaRPr lang="en-US" altLang="zh-CN"/>
          </a:p>
          <a:p>
            <a:r>
              <a:rPr lang="en-US" altLang="zh-CN"/>
              <a:t>                    #"perception_distance":100</a:t>
            </a:r>
            <a:endParaRPr lang="en-US" altLang="zh-CN"/>
          </a:p>
          <a:p>
            <a:r>
              <a:rPr lang="en-US" altLang="zh-CN"/>
              <a:t>                    })</a:t>
            </a:r>
            <a:endParaRPr lang="en-US" altLang="zh-CN"/>
          </a:p>
        </p:txBody>
      </p:sp>
      <p:sp>
        <p:nvSpPr>
          <p:cNvPr id="2" name="文本框 1"/>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IDQN.py</a:t>
            </a:r>
            <a:endParaRPr lang="en-US" altLang="zh-CN" sz="2000" b="1">
              <a:solidFill>
                <a:schemeClr val="accent5">
                  <a:lumMod val="75000"/>
                </a:schemeClr>
              </a:solidFill>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a:t>
            </a:r>
            <a:r>
              <a:rPr lang="zh-CN" altLang="en-US">
                <a:sym typeface="+mn-ea"/>
              </a:rPr>
              <a:t>網聯車輛</a:t>
            </a:r>
            <a:r>
              <a:rPr lang="zh-CN" altLang="en-US"/>
              <a:t>）</a:t>
            </a:r>
            <a:endParaRPr lang="zh-CN" altLang="en-US"/>
          </a:p>
          <a:p>
            <a:pPr marL="0" indent="0">
              <a:buNone/>
            </a:pPr>
            <a:r>
              <a:rPr lang="zh-CN" altLang="en-US" b="1">
                <a:solidFill>
                  <a:srgbClr val="FF0000"/>
                </a:solidFill>
                <a:sym typeface="+mn-ea"/>
              </a:rPr>
              <a:t>解决方法</a:t>
            </a:r>
            <a:r>
              <a:rPr lang="zh-CN" altLang="en-US">
                <a:sym typeface="+mn-ea"/>
              </a:rPr>
              <a:t>：共</a:t>
            </a:r>
            <a:r>
              <a:rPr lang="zh-CN" altLang="en-US">
                <a:sym typeface="+mn-ea"/>
              </a:rPr>
              <a:t>享周圍車輛位置信息</a:t>
            </a:r>
            <a:endParaRPr lang="zh-CN" altLang="en-US"/>
          </a:p>
          <a:p>
            <a:pPr marL="0" indent="0">
              <a:buNone/>
            </a:pPr>
            <a:endParaRPr lang="zh-CN" altLang="en-US" sz="2000"/>
          </a:p>
          <a:p>
            <a:pPr marL="0" indent="0">
              <a:buNone/>
            </a:pPr>
            <a:r>
              <a:rPr lang="zh-CN" altLang="en-US" sz="2000"/>
              <a:t>仿</a:t>
            </a:r>
            <a:r>
              <a:rPr lang="zh-CN" altLang="en-US" sz="2000">
                <a:sym typeface="+mn-ea"/>
              </a:rPr>
              <a:t>真實現：調整感知距離</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解決部分可觀察問題</a:t>
            </a:r>
            <a:endParaRPr lang="zh-CN" altLang="en-US"/>
          </a:p>
        </p:txBody>
      </p:sp>
      <p:pic>
        <p:nvPicPr>
          <p:cNvPr id="2" name="图片 1"/>
          <p:cNvPicPr>
            <a:picLocks noChangeAspect="1"/>
          </p:cNvPicPr>
          <p:nvPr/>
        </p:nvPicPr>
        <p:blipFill>
          <a:blip r:embed="rId1"/>
          <a:stretch>
            <a:fillRect/>
          </a:stretch>
        </p:blipFill>
        <p:spPr>
          <a:xfrm>
            <a:off x="2413000" y="3290570"/>
            <a:ext cx="4229100" cy="2895600"/>
          </a:xfrm>
          <a:prstGeom prst="rect">
            <a:avLst/>
          </a:prstGeom>
        </p:spPr>
      </p:pic>
      <p:pic>
        <p:nvPicPr>
          <p:cNvPr id="8" name="图片 7"/>
          <p:cNvPicPr>
            <a:picLocks noChangeAspect="1"/>
          </p:cNvPicPr>
          <p:nvPr/>
        </p:nvPicPr>
        <p:blipFill>
          <a:blip r:embed="rId2"/>
          <a:stretch>
            <a:fillRect/>
          </a:stretch>
        </p:blipFill>
        <p:spPr>
          <a:xfrm>
            <a:off x="223520" y="3290570"/>
            <a:ext cx="1914525" cy="342900"/>
          </a:xfrm>
          <a:prstGeom prst="rect">
            <a:avLst/>
          </a:prstGeom>
        </p:spPr>
      </p:pic>
      <p:pic>
        <p:nvPicPr>
          <p:cNvPr id="9" name="图片 8"/>
          <p:cNvPicPr>
            <a:picLocks noChangeAspect="1"/>
          </p:cNvPicPr>
          <p:nvPr/>
        </p:nvPicPr>
        <p:blipFill>
          <a:blip r:embed="rId3"/>
          <a:stretch>
            <a:fillRect/>
          </a:stretch>
        </p:blipFill>
        <p:spPr>
          <a:xfrm>
            <a:off x="223520" y="3633470"/>
            <a:ext cx="1895475" cy="333375"/>
          </a:xfrm>
          <a:prstGeom prst="rect">
            <a:avLst/>
          </a:prstGeom>
        </p:spPr>
      </p:pic>
      <p:pic>
        <p:nvPicPr>
          <p:cNvPr id="4" name="图片 3" descr="1750987366033"/>
          <p:cNvPicPr>
            <a:picLocks noChangeAspect="1"/>
          </p:cNvPicPr>
          <p:nvPr/>
        </p:nvPicPr>
        <p:blipFill>
          <a:blip r:embed="rId4"/>
          <a:stretch>
            <a:fillRect/>
          </a:stretch>
        </p:blipFill>
        <p:spPr>
          <a:xfrm>
            <a:off x="7087235" y="4838065"/>
            <a:ext cx="4057650" cy="895350"/>
          </a:xfrm>
          <a:prstGeom prst="rect">
            <a:avLst/>
          </a:prstGeom>
        </p:spPr>
      </p:pic>
      <p:pic>
        <p:nvPicPr>
          <p:cNvPr id="10" name="图片 9" descr="1750987366011"/>
          <p:cNvPicPr>
            <a:picLocks noChangeAspect="1"/>
          </p:cNvPicPr>
          <p:nvPr/>
        </p:nvPicPr>
        <p:blipFill>
          <a:blip r:embed="rId5"/>
          <a:stretch>
            <a:fillRect/>
          </a:stretch>
        </p:blipFill>
        <p:spPr>
          <a:xfrm>
            <a:off x="7087235" y="3291205"/>
            <a:ext cx="4057650" cy="971550"/>
          </a:xfrm>
          <a:prstGeom prst="rect">
            <a:avLst/>
          </a:prstGeom>
        </p:spPr>
      </p:pic>
      <p:sp>
        <p:nvSpPr>
          <p:cNvPr id="11" name="文本框 10"/>
          <p:cNvSpPr txBox="1"/>
          <p:nvPr/>
        </p:nvSpPr>
        <p:spPr>
          <a:xfrm>
            <a:off x="7852410" y="5912485"/>
            <a:ext cx="2732405" cy="368300"/>
          </a:xfrm>
          <a:prstGeom prst="rect">
            <a:avLst/>
          </a:prstGeom>
          <a:noFill/>
        </p:spPr>
        <p:txBody>
          <a:bodyPr wrap="square" rtlCol="0">
            <a:spAutoFit/>
          </a:bodyPr>
          <a:p>
            <a:r>
              <a:rPr lang="en-US" altLang="zh-CN">
                <a:sym typeface="+mn-ea"/>
              </a:rPr>
              <a:t>"perception_distance":10</a:t>
            </a:r>
            <a:endParaRPr lang="en-US" altLang="zh-CN"/>
          </a:p>
        </p:txBody>
      </p:sp>
      <p:sp>
        <p:nvSpPr>
          <p:cNvPr id="12" name="文本框 11"/>
          <p:cNvSpPr txBox="1"/>
          <p:nvPr/>
        </p:nvSpPr>
        <p:spPr>
          <a:xfrm>
            <a:off x="7852410" y="4366260"/>
            <a:ext cx="2732405" cy="368300"/>
          </a:xfrm>
          <a:prstGeom prst="rect">
            <a:avLst/>
          </a:prstGeom>
          <a:noFill/>
        </p:spPr>
        <p:txBody>
          <a:bodyPr wrap="square" rtlCol="0">
            <a:spAutoFit/>
          </a:bodyPr>
          <a:p>
            <a:r>
              <a:rPr lang="en-US" altLang="zh-CN">
                <a:sym typeface="+mn-ea"/>
              </a:rPr>
              <a:t>"perception_distance":100</a:t>
            </a:r>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olidFill>
                  <a:schemeClr val="tx1"/>
                </a:solidFill>
              </a:rPr>
              <a:t>單智能體與多智能體環境</a:t>
            </a:r>
            <a:endParaRPr lang="zh-CN" altLang="en-US">
              <a:solidFill>
                <a:schemeClr val="tx1"/>
              </a:solidFill>
            </a:endParaRPr>
          </a:p>
          <a:p>
            <a:r>
              <a:rPr lang="zh-CN" altLang="en-US">
                <a:solidFill>
                  <a:schemeClr val="tx1"/>
                </a:solidFill>
              </a:rPr>
              <a:t>單智能體強化學習算法在多智能體環境中的挑戰</a:t>
            </a:r>
            <a:r>
              <a:rPr lang="en-US" altLang="zh-CN">
                <a:solidFill>
                  <a:schemeClr val="tx1"/>
                </a:solidFill>
              </a:rPr>
              <a:t>1</a:t>
            </a:r>
            <a:endParaRPr lang="en-US" altLang="zh-CN">
              <a:solidFill>
                <a:schemeClr val="tx1"/>
              </a:solidFill>
            </a:endParaRPr>
          </a:p>
          <a:p>
            <a:pPr lvl="1"/>
            <a:r>
              <a:rPr lang="zh-CN" altLang="en-US">
                <a:solidFill>
                  <a:schemeClr val="accent5">
                    <a:lumMod val="75000"/>
                  </a:schemeClr>
                </a:solidFill>
              </a:rPr>
              <a:t>任務一</a:t>
            </a:r>
            <a:r>
              <a:rPr lang="en-US" altLang="zh-CN">
                <a:solidFill>
                  <a:schemeClr val="accent5">
                    <a:lumMod val="75000"/>
                  </a:schemeClr>
                </a:solidFill>
              </a:rPr>
              <a:t> </a:t>
            </a:r>
            <a:r>
              <a:rPr lang="zh-CN" altLang="en-US">
                <a:solidFill>
                  <a:schemeClr val="accent5">
                    <a:lumMod val="75000"/>
                  </a:schemeClr>
                </a:solidFill>
              </a:rPr>
              <a:t>解決非平穩性、提高經驗利用效率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olidFill>
                  <a:schemeClr val="tx1"/>
                </a:solidFill>
                <a:sym typeface="+mn-ea"/>
              </a:rPr>
              <a:t>單智能體強化學習算法在多智能體環境中的挑戰</a:t>
            </a:r>
            <a:r>
              <a:rPr lang="en-US" altLang="zh-CN">
                <a:solidFill>
                  <a:schemeClr val="tx1"/>
                </a:solidFill>
                <a:sym typeface="+mn-ea"/>
              </a:rPr>
              <a:t>2</a:t>
            </a:r>
            <a:endParaRPr lang="en-US" altLang="zh-CN">
              <a:solidFill>
                <a:schemeClr val="tx1"/>
              </a:solidFill>
              <a:sym typeface="+mn-ea"/>
            </a:endParaRPr>
          </a:p>
          <a:p>
            <a:pPr lvl="1"/>
            <a:r>
              <a:rPr lang="zh-CN" altLang="en-US">
                <a:solidFill>
                  <a:schemeClr val="accent5">
                    <a:lumMod val="75000"/>
                  </a:schemeClr>
                </a:solidFill>
              </a:rPr>
              <a:t>任務二</a:t>
            </a:r>
            <a:r>
              <a:rPr lang="en-US" altLang="zh-CN">
                <a:solidFill>
                  <a:schemeClr val="accent5">
                    <a:lumMod val="75000"/>
                  </a:schemeClr>
                </a:solidFill>
              </a:rPr>
              <a:t> </a:t>
            </a:r>
            <a:r>
              <a:rPr lang="zh-CN" altLang="en-US">
                <a:solidFill>
                  <a:schemeClr val="accent5">
                    <a:lumMod val="75000"/>
                  </a:schemeClr>
                </a:solidFill>
              </a:rPr>
              <a:t>解決部分可觀察問題</a:t>
            </a:r>
            <a:endParaRPr lang="zh-CN" altLang="en-US">
              <a:solidFill>
                <a:schemeClr val="accent5">
                  <a:lumMod val="75000"/>
                </a:schemeClr>
              </a:solidFill>
            </a:endParaRPr>
          </a:p>
          <a:p>
            <a:r>
              <a:rPr lang="zh-CN" altLang="en-US" b="1">
                <a:solidFill>
                  <a:srgbClr val="FF0000"/>
                </a:solidFill>
                <a:sym typeface="+mn-ea"/>
              </a:rPr>
              <a:t>單智能體強化學習算法在多智能體環境中的挑戰</a:t>
            </a:r>
            <a:r>
              <a:rPr lang="en-US" altLang="zh-CN" b="1">
                <a:solidFill>
                  <a:srgbClr val="FF0000"/>
                </a:solidFill>
                <a:sym typeface="+mn-ea"/>
              </a:rPr>
              <a:t>3</a:t>
            </a:r>
            <a:endParaRPr lang="en-US" altLang="zh-CN" b="1">
              <a:solidFill>
                <a:srgbClr val="FF0000"/>
              </a:solidFill>
              <a:sym typeface="+mn-ea"/>
            </a:endParaRPr>
          </a:p>
          <a:p>
            <a:pPr lvl="1"/>
            <a:r>
              <a:rPr lang="zh-CN" altLang="en-US">
                <a:solidFill>
                  <a:schemeClr val="accent5">
                    <a:lumMod val="75000"/>
                  </a:schemeClr>
                </a:solidFill>
              </a:rPr>
              <a:t>任務三</a:t>
            </a:r>
            <a:r>
              <a:rPr lang="en-US" altLang="zh-CN">
                <a:solidFill>
                  <a:schemeClr val="accent5">
                    <a:lumMod val="75000"/>
                  </a:schemeClr>
                </a:solidFill>
              </a:rPr>
              <a:t> </a:t>
            </a:r>
            <a:r>
              <a:rPr lang="zh-CN" altLang="en-US">
                <a:solidFill>
                  <a:schemeClr val="accent5">
                    <a:lumMod val="75000"/>
                  </a:schemeClr>
                </a:solidFill>
              </a:rPr>
              <a:t>解決信用分配問題</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價值分解網絡算法（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算法：基於非線性值分解的多智能體強化學習</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目錄</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三、信用分配問題</a:t>
            </a:r>
            <a:endParaRPr lang="zh-CN" altLang="en-US">
              <a:sym typeface="+mn-ea"/>
            </a:endParaRPr>
          </a:p>
          <a:p>
            <a:pPr marL="0" indent="0">
              <a:buFont typeface="Arial" panose="020B0604020202020204" pitchFamily="34" charset="0"/>
              <a:buNone/>
            </a:pPr>
            <a:r>
              <a:rPr lang="zh-CN" altLang="en-US">
                <a:sym typeface="+mn-ea"/>
              </a:rPr>
              <a:t>成功合流需要多車協作如匝道車（加速切入）和主道車（減速讓行）。</a:t>
            </a:r>
            <a:endParaRPr lang="zh-CN" altLang="en-US">
              <a:sym typeface="+mn-ea"/>
            </a:endParaRPr>
          </a:p>
          <a:p>
            <a:pPr>
              <a:buFont typeface="Arial" panose="020B0604020202020204" pitchFamily="34" charset="0"/>
              <a:buChar char="•"/>
            </a:pPr>
            <a:r>
              <a:rPr lang="zh-CN" altLang="en-US">
                <a:sym typeface="+mn-ea"/>
              </a:rPr>
              <a:t>如果使用單智能體算法決定所有動作組合，動作空間呈指數增長。</a:t>
            </a:r>
            <a:endParaRPr lang="zh-CN" altLang="en-US">
              <a:sym typeface="+mn-ea"/>
            </a:endParaRPr>
          </a:p>
          <a:p>
            <a:pPr>
              <a:buFont typeface="Arial" panose="020B0604020202020204" pitchFamily="34" charset="0"/>
              <a:buChar char="•"/>
            </a:pPr>
            <a:r>
              <a:rPr lang="zh-CN" altLang="en-US">
                <a:sym typeface="+mn-ea"/>
              </a:rPr>
              <a:t>如果每個智能體僅使用自己的局部觀察決策，則無法區分自身與他車的貢獻。如減速讓行導致自己的獎勵減少，則單智能體更傾向於搶道。</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單智能體強化學習算法在多智能體環境中的挑戰</a:t>
            </a:r>
            <a:r>
              <a:rPr lang="en-US" altLang="zh-CN">
                <a:sym typeface="+mn-ea"/>
              </a:rPr>
              <a:t>3</a:t>
            </a:r>
            <a:endParaRPr lang="en-US" altLang="zh-CN">
              <a:sym typeface="+mn-ea"/>
            </a:endParaRPr>
          </a:p>
        </p:txBody>
      </p:sp>
      <p:pic>
        <p:nvPicPr>
          <p:cNvPr id="2" name="内容占位符 4"/>
          <p:cNvPicPr>
            <a:picLocks noChangeAspect="1"/>
          </p:cNvPicPr>
          <p:nvPr/>
        </p:nvPicPr>
        <p:blipFill>
          <a:blip r:embed="rId1"/>
          <a:stretch>
            <a:fillRect/>
          </a:stretch>
        </p:blipFill>
        <p:spPr>
          <a:xfrm>
            <a:off x="3027680" y="3942715"/>
            <a:ext cx="6360795" cy="20885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準備工作</a:t>
            </a:r>
            <a:endParaRPr lang="zh-CN" altLang="en-US"/>
          </a:p>
          <a:p>
            <a:pPr marL="0" indent="0">
              <a:buNone/>
            </a:pPr>
            <a:r>
              <a:rPr lang="zh-CN" altLang="en-US" b="1">
                <a:solidFill>
                  <a:srgbClr val="0070C0"/>
                </a:solidFill>
              </a:rPr>
              <a:t>代碼準備</a:t>
            </a:r>
            <a:endParaRPr lang="zh-CN" altLang="en-US" b="1">
              <a:solidFill>
                <a:srgbClr val="0070C0"/>
              </a:solidFill>
            </a:endParaRPr>
          </a:p>
          <a:p>
            <a:pPr marL="0" indent="0">
              <a:buNone/>
            </a:pPr>
            <a:r>
              <a:rPr lang="en-US" altLang="zh-CN"/>
              <a:t>VS Code</a:t>
            </a:r>
            <a:r>
              <a:rPr lang="zh-CN" altLang="en-US"/>
              <a:t>打開項目文件夾</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2" name="图片 1"/>
          <p:cNvPicPr>
            <a:picLocks noChangeAspect="1"/>
          </p:cNvPicPr>
          <p:nvPr/>
        </p:nvPicPr>
        <p:blipFill>
          <a:blip r:embed="rId1"/>
          <a:stretch>
            <a:fillRect/>
          </a:stretch>
        </p:blipFill>
        <p:spPr>
          <a:xfrm>
            <a:off x="663575" y="2912110"/>
            <a:ext cx="5035550" cy="2950210"/>
          </a:xfrm>
          <a:prstGeom prst="rect">
            <a:avLst/>
          </a:prstGeom>
        </p:spPr>
      </p:pic>
      <p:pic>
        <p:nvPicPr>
          <p:cNvPr id="4" name="图片 3"/>
          <p:cNvPicPr>
            <a:picLocks noChangeAspect="1"/>
          </p:cNvPicPr>
          <p:nvPr/>
        </p:nvPicPr>
        <p:blipFill>
          <a:blip r:embed="rId2"/>
          <a:stretch>
            <a:fillRect/>
          </a:stretch>
        </p:blipFill>
        <p:spPr>
          <a:xfrm>
            <a:off x="7049770" y="2705735"/>
            <a:ext cx="4477385" cy="395033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623040" cy="5158105"/>
          </a:xfrm>
        </p:spPr>
        <p:txBody>
          <a:bodyPr/>
          <a:lstStyle/>
          <a:p>
            <a:r>
              <a:rPr lang="zh-CN" altLang="en-US">
                <a:sym typeface="+mn-ea"/>
              </a:rPr>
              <a:t>信用分配問題</a:t>
            </a:r>
            <a:r>
              <a:rPr lang="en-US" altLang="zh-CN">
                <a:sym typeface="+mn-ea"/>
              </a:rPr>
              <a:t> (Credit Assignment Problem)</a:t>
            </a:r>
            <a:r>
              <a:rPr lang="zh-CN" altLang="en-US">
                <a:sym typeface="+mn-ea"/>
              </a:rPr>
              <a:t>：多智能體協作的核心挑戰</a:t>
            </a:r>
            <a:endParaRPr lang="zh-CN" altLang="en-US">
              <a:sym typeface="+mn-ea"/>
            </a:endParaRPr>
          </a:p>
          <a:p>
            <a:endParaRPr lang="zh-CN" altLang="en-US">
              <a:sym typeface="+mn-ea"/>
            </a:endParaRPr>
          </a:p>
          <a:p>
            <a:r>
              <a:rPr lang="zh-CN" altLang="en-US">
                <a:sym typeface="+mn-ea"/>
              </a:rPr>
              <a:t>問題定義</a:t>
            </a:r>
            <a:r>
              <a:rPr lang="en-US" altLang="zh-CN">
                <a:sym typeface="+mn-ea"/>
              </a:rPr>
              <a:t>  </a:t>
            </a:r>
            <a:r>
              <a:rPr lang="zh-CN" altLang="en-US">
                <a:sym typeface="+mn-ea"/>
              </a:rPr>
              <a:t>「誰的貢獻更大？」</a:t>
            </a:r>
            <a:endParaRPr lang="zh-CN" altLang="en-US">
              <a:sym typeface="+mn-ea"/>
            </a:endParaRPr>
          </a:p>
          <a:p>
            <a:pPr marL="0" indent="0">
              <a:buNone/>
            </a:pPr>
            <a:r>
              <a:rPr lang="zh-CN" altLang="en-US"/>
              <a:t>在多智能體系統中，全局獎勵（如團隊勝利）由所有智能體共同影響，但難以量化每個智能體的個體貢獻。</a:t>
            </a:r>
            <a:endParaRPr lang="zh-CN" altLang="en-US"/>
          </a:p>
          <a:p>
            <a:pPr marL="0" indent="0">
              <a:buNone/>
            </a:pPr>
            <a:endParaRPr lang="zh-CN" altLang="en-US"/>
          </a:p>
          <a:p>
            <a:r>
              <a:rPr lang="zh-CN" altLang="en-US"/>
              <a:t>盲目優化：若所有智能體共享相同獎勵，無法區分有效</a:t>
            </a:r>
            <a:r>
              <a:rPr lang="en-US" altLang="zh-CN"/>
              <a:t>/</a:t>
            </a:r>
            <a:r>
              <a:rPr lang="zh-CN" altLang="en-US"/>
              <a:t>無效行為。</a:t>
            </a:r>
            <a:endParaRPr lang="zh-CN" altLang="en-US"/>
          </a:p>
          <a:p>
            <a:endParaRPr lang="zh-CN" altLang="en-US"/>
          </a:p>
          <a:p>
            <a:r>
              <a:rPr lang="zh-CN" altLang="en-US"/>
              <a:t>局部最優：部分智能體可能「搭便車」（</a:t>
            </a:r>
            <a:r>
              <a:rPr lang="en-US" altLang="zh-CN"/>
              <a:t>Free-Riding</a:t>
            </a:r>
            <a:r>
              <a:rPr lang="zh-CN" altLang="en-US"/>
              <a:t>），導致協作失敗。</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多智能體強化學習的核心範式：集中訓練分散執行</a:t>
            </a:r>
            <a:r>
              <a:rPr lang="en-US" altLang="zh-CN"/>
              <a:t> </a:t>
            </a:r>
            <a:endParaRPr lang="en-US" altLang="zh-CN"/>
          </a:p>
          <a:p>
            <a:endParaRPr lang="zh-CN" altLang="en-US">
              <a:sym typeface="+mn-ea"/>
            </a:endParaRPr>
          </a:p>
          <a:p>
            <a:r>
              <a:rPr lang="zh-CN" altLang="en-US">
                <a:sym typeface="+mn-ea"/>
              </a:rPr>
              <a:t>分散執行</a:t>
            </a:r>
            <a:r>
              <a:rPr lang="en-US" altLang="zh-CN">
                <a:sym typeface="+mn-ea"/>
              </a:rPr>
              <a:t> (Decentralized Execution)</a:t>
            </a:r>
            <a:endParaRPr lang="en-US" altLang="zh-CN"/>
          </a:p>
          <a:p>
            <a:pPr marL="0" indent="0">
              <a:buNone/>
            </a:pPr>
            <a:r>
              <a:rPr lang="zh-CN" altLang="en-US">
                <a:sym typeface="+mn-ea"/>
              </a:rPr>
              <a:t>執行時，每個智能體僅依賴自身局部觀測（如傳感器數據）獨立決策。</a:t>
            </a:r>
            <a:endParaRPr lang="zh-CN" altLang="en-US">
              <a:sym typeface="+mn-ea"/>
            </a:endParaRPr>
          </a:p>
          <a:p>
            <a:pPr marL="0" indent="0">
              <a:buNone/>
            </a:pPr>
            <a:r>
              <a:rPr lang="zh-CN" altLang="en-US">
                <a:sym typeface="+mn-ea"/>
              </a:rPr>
              <a:t>避免對中心化通信的實時依賴。。</a:t>
            </a:r>
            <a:endParaRPr lang="zh-CN" altLang="en-US"/>
          </a:p>
          <a:p>
            <a:endParaRPr lang="zh-CN" altLang="en-US"/>
          </a:p>
          <a:p>
            <a:r>
              <a:rPr lang="zh-CN" altLang="en-US"/>
              <a:t>集中訓練</a:t>
            </a:r>
            <a:r>
              <a:rPr lang="en-US" altLang="zh-CN"/>
              <a:t> (Centralized Training) </a:t>
            </a:r>
            <a:endParaRPr lang="en-US" altLang="zh-CN"/>
          </a:p>
          <a:p>
            <a:pPr marL="0" indent="0">
              <a:buNone/>
            </a:pPr>
            <a:r>
              <a:rPr lang="zh-CN" altLang="en-US"/>
              <a:t>訓練時，智能體共享全局信息（如所有智能體的狀態、動作），學習協作策略。</a:t>
            </a:r>
            <a:r>
              <a:rPr lang="en-US" altLang="zh-CN"/>
              <a:t> </a:t>
            </a:r>
            <a:r>
              <a:rPr lang="zh-CN" altLang="en-US"/>
              <a:t>利用全局</a:t>
            </a:r>
            <a:r>
              <a:rPr lang="en-US" altLang="zh-CN"/>
              <a:t>Q</a:t>
            </a:r>
            <a:r>
              <a:rPr lang="zh-CN" altLang="en-US"/>
              <a:t>值或</a:t>
            </a:r>
            <a:r>
              <a:rPr lang="en-US" altLang="zh-CN"/>
              <a:t>Critic</a:t>
            </a:r>
            <a:r>
              <a:rPr lang="zh-CN" altLang="en-US"/>
              <a:t>網絡優化策略。</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a:t>
            </a:r>
            <a:r>
              <a:rPr lang="zh-CN" altLang="en-US">
                <a:sym typeface="+mn-ea"/>
              </a:rPr>
              <a:t>智能體強化學習的核心範式：集中訓練分散執行</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descr="ChatGPT Image 2025年7月7日 16_13_42"/>
          <p:cNvPicPr>
            <a:picLocks noChangeAspect="1"/>
          </p:cNvPicPr>
          <p:nvPr/>
        </p:nvPicPr>
        <p:blipFill>
          <a:blip r:embed="rId1"/>
          <a:stretch>
            <a:fillRect/>
          </a:stretch>
        </p:blipFill>
        <p:spPr>
          <a:xfrm>
            <a:off x="3136900" y="2387600"/>
            <a:ext cx="6022340" cy="401510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集中訓練分散執行的優點</a:t>
            </a:r>
            <a:endParaRPr lang="zh-CN" altLang="en-US"/>
          </a:p>
          <a:p>
            <a:r>
              <a:rPr lang="zh-CN" altLang="en-US"/>
              <a:t>解決</a:t>
            </a:r>
            <a:r>
              <a:rPr lang="en-US" altLang="zh-CN"/>
              <a:t>POMDP</a:t>
            </a:r>
            <a:r>
              <a:rPr lang="zh-CN" altLang="en-US"/>
              <a:t>挑戰：單個智能體的局部觀測有限，全局信息提升訓練穩定性。</a:t>
            </a:r>
            <a:endParaRPr lang="zh-CN" altLang="en-US"/>
          </a:p>
          <a:p>
            <a:endParaRPr lang="zh-CN" altLang="en-US"/>
          </a:p>
          <a:p>
            <a:r>
              <a:rPr lang="zh-CN" altLang="en-US"/>
              <a:t>緩解非平穩性：其他智能體的策略變化在訓練時被顯式建模。</a:t>
            </a:r>
            <a:endParaRPr lang="zh-CN" altLang="en-US"/>
          </a:p>
          <a:p>
            <a:endParaRPr lang="zh-CN" altLang="en-US"/>
          </a:p>
          <a:p>
            <a:r>
              <a:rPr lang="zh-CN" altLang="en-US"/>
              <a:t>平衡協作與效率：訓練時協作，執行時去中心化。</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價值分解網絡算法</a:t>
            </a:r>
            <a:r>
              <a:rPr lang="zh-CN" altLang="en-US"/>
              <a:t>（</a:t>
            </a:r>
            <a:r>
              <a:rPr lang="en-US" altLang="zh-CN"/>
              <a:t>VDN, Value Decomposition Network</a:t>
            </a:r>
            <a:r>
              <a:rPr lang="zh-CN" altLang="en-US"/>
              <a:t>）</a:t>
            </a:r>
            <a:endParaRPr lang="zh-CN" altLang="en-US"/>
          </a:p>
          <a:p>
            <a:r>
              <a:rPr lang="en-US" altLang="zh-CN"/>
              <a:t>"</a:t>
            </a:r>
            <a:r>
              <a:rPr lang="zh-CN" altLang="en-US"/>
              <a:t>團隊</a:t>
            </a:r>
            <a:r>
              <a:rPr lang="en-US" altLang="zh-CN"/>
              <a:t>Q</a:t>
            </a:r>
            <a:r>
              <a:rPr lang="zh-CN" altLang="en-US"/>
              <a:t>值</a:t>
            </a:r>
            <a:r>
              <a:rPr lang="en-US" altLang="zh-CN"/>
              <a:t> = </a:t>
            </a:r>
            <a:r>
              <a:rPr lang="zh-CN" altLang="en-US"/>
              <a:t>個體</a:t>
            </a:r>
            <a:r>
              <a:rPr lang="en-US" altLang="zh-CN"/>
              <a:t>Q</a:t>
            </a:r>
            <a:r>
              <a:rPr lang="zh-CN" altLang="en-US"/>
              <a:t>值之和</a:t>
            </a:r>
            <a:r>
              <a:rPr lang="en-US" altLang="zh-CN"/>
              <a:t>" </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p:cNvPicPr>
            <a:picLocks noChangeAspect="1"/>
          </p:cNvPicPr>
          <p:nvPr/>
        </p:nvPicPr>
        <p:blipFill>
          <a:blip r:embed="rId1"/>
          <a:srcRect b="7765"/>
          <a:stretch>
            <a:fillRect/>
          </a:stretch>
        </p:blipFill>
        <p:spPr>
          <a:xfrm>
            <a:off x="7675245" y="2381250"/>
            <a:ext cx="2695575" cy="746760"/>
          </a:xfrm>
          <a:prstGeom prst="rect">
            <a:avLst/>
          </a:prstGeom>
        </p:spPr>
      </p:pic>
      <p:pic>
        <p:nvPicPr>
          <p:cNvPr id="8" name="图片 7"/>
          <p:cNvPicPr>
            <a:picLocks noChangeAspect="1"/>
          </p:cNvPicPr>
          <p:nvPr/>
        </p:nvPicPr>
        <p:blipFill>
          <a:blip r:embed="rId2"/>
          <a:srcRect t="6808" b="8548"/>
          <a:stretch>
            <a:fillRect/>
          </a:stretch>
        </p:blipFill>
        <p:spPr>
          <a:xfrm>
            <a:off x="5113020" y="1670685"/>
            <a:ext cx="5565140" cy="710565"/>
          </a:xfrm>
          <a:prstGeom prst="rect">
            <a:avLst/>
          </a:prstGeom>
        </p:spPr>
      </p:pic>
      <p:pic>
        <p:nvPicPr>
          <p:cNvPr id="10" name="图片 9"/>
          <p:cNvPicPr>
            <a:picLocks noChangeAspect="1"/>
          </p:cNvPicPr>
          <p:nvPr/>
        </p:nvPicPr>
        <p:blipFill>
          <a:blip r:embed="rId3"/>
          <a:stretch>
            <a:fillRect/>
          </a:stretch>
        </p:blipFill>
        <p:spPr>
          <a:xfrm>
            <a:off x="2436495" y="2381250"/>
            <a:ext cx="5238750" cy="398399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價值分解網絡算法</a:t>
            </a:r>
            <a:r>
              <a:rPr lang="zh-CN" altLang="en-US"/>
              <a:t>（</a:t>
            </a:r>
            <a:r>
              <a:rPr lang="en-US" altLang="zh-CN"/>
              <a:t>VDN, Value Decomposition Network</a:t>
            </a:r>
            <a:r>
              <a:rPr lang="zh-CN" altLang="en-US"/>
              <a:t>）</a:t>
            </a:r>
            <a:endParaRPr lang="zh-CN" altLang="en-US"/>
          </a:p>
          <a:p>
            <a:r>
              <a:rPr lang="en-US" altLang="zh-CN"/>
              <a:t>"</a:t>
            </a:r>
            <a:r>
              <a:rPr lang="zh-CN" altLang="en-US"/>
              <a:t>團隊</a:t>
            </a:r>
            <a:r>
              <a:rPr lang="en-US" altLang="zh-CN"/>
              <a:t>Q</a:t>
            </a:r>
            <a:r>
              <a:rPr lang="zh-CN" altLang="en-US"/>
              <a:t>值</a:t>
            </a:r>
            <a:r>
              <a:rPr lang="en-US" altLang="zh-CN"/>
              <a:t> = </a:t>
            </a:r>
            <a:r>
              <a:rPr lang="zh-CN" altLang="en-US"/>
              <a:t>個體</a:t>
            </a:r>
            <a:r>
              <a:rPr lang="en-US" altLang="zh-CN"/>
              <a:t>Q</a:t>
            </a:r>
            <a:r>
              <a:rPr lang="zh-CN" altLang="en-US"/>
              <a:t>值之和</a:t>
            </a:r>
            <a:r>
              <a:rPr lang="en-US" altLang="zh-CN"/>
              <a:t>"</a:t>
            </a:r>
            <a:r>
              <a:rPr lang="en-US" altLang="zh-CN"/>
              <a:t> </a:t>
            </a:r>
            <a:endParaRPr lang="zh-CN" altLang="en-US"/>
          </a:p>
          <a:p>
            <a:r>
              <a:rPr lang="zh-CN" altLang="en-US">
                <a:sym typeface="+mn-ea"/>
              </a:rPr>
              <a:t>策略執行</a:t>
            </a:r>
            <a:r>
              <a:rPr lang="en-US" altLang="zh-CN">
                <a:sym typeface="+mn-ea"/>
              </a:rPr>
              <a:t> </a:t>
            </a:r>
            <a:endParaRPr lang="en-US" altLang="zh-CN">
              <a:sym typeface="+mn-ea"/>
            </a:endParaRPr>
          </a:p>
          <a:p>
            <a:pPr marL="0" indent="0">
              <a:buNone/>
            </a:pPr>
            <a:r>
              <a:rPr lang="zh-CN" altLang="en-US"/>
              <a:t>每個智能體基於自己的觀察選擇最優動作</a:t>
            </a:r>
            <a:endParaRPr lang="zh-CN" altLang="en-US"/>
          </a:p>
          <a:p>
            <a:r>
              <a:rPr lang="zh-CN" altLang="en-US"/>
              <a:t>訓練過程</a:t>
            </a:r>
            <a:endParaRPr lang="zh-CN" altLang="en-US"/>
          </a:p>
          <a:p>
            <a:pPr marL="0" indent="0">
              <a:buNone/>
            </a:pPr>
            <a:r>
              <a:rPr lang="zh-CN" altLang="en-US"/>
              <a:t>輸入：每個智能體的局部觀測</a:t>
            </a:r>
            <a:r>
              <a:rPr lang="en-US" altLang="zh-CN"/>
              <a:t> Si</a:t>
            </a:r>
            <a:endParaRPr lang="en-US" altLang="zh-CN"/>
          </a:p>
          <a:p>
            <a:pPr marL="0" indent="0">
              <a:buNone/>
            </a:pPr>
            <a:r>
              <a:rPr lang="zh-CN" altLang="en-US"/>
              <a:t>獨立計算</a:t>
            </a:r>
            <a:r>
              <a:rPr lang="en-US" altLang="zh-CN"/>
              <a:t>Q</a:t>
            </a:r>
            <a:r>
              <a:rPr lang="zh-CN" altLang="en-US"/>
              <a:t>再求和：通過神經網絡輸出</a:t>
            </a:r>
            <a:r>
              <a:rPr lang="en-US" altLang="zh-CN"/>
              <a:t>Q</a:t>
            </a:r>
            <a:endParaRPr lang="en-US" altLang="zh-CN"/>
          </a:p>
          <a:p>
            <a:pPr marL="0" indent="0">
              <a:buNone/>
            </a:pPr>
            <a:endParaRPr lang="zh-CN" altLang="en-US"/>
          </a:p>
          <a:p>
            <a:pPr marL="0" indent="0">
              <a:buNone/>
            </a:pPr>
            <a:r>
              <a:rPr lang="zh-CN" altLang="en-US"/>
              <a:t>聯合優化：最小化全局</a:t>
            </a:r>
            <a:r>
              <a:rPr lang="en-US" altLang="zh-CN"/>
              <a:t>TD</a:t>
            </a:r>
            <a:r>
              <a:rPr lang="zh-CN" altLang="en-US"/>
              <a:t>誤差</a:t>
            </a:r>
            <a:endParaRPr lang="zh-CN" altLang="en-US"/>
          </a:p>
          <a:p>
            <a:pPr marL="0" indent="0">
              <a:buNone/>
            </a:pPr>
            <a:r>
              <a:rPr lang="zh-CN" altLang="en-US"/>
              <a:t>網絡參數更新：所有智能體共享誤差參數</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4" name="图片 3"/>
          <p:cNvPicPr>
            <a:picLocks noChangeAspect="1"/>
          </p:cNvPicPr>
          <p:nvPr/>
        </p:nvPicPr>
        <p:blipFill>
          <a:blip r:embed="rId1"/>
          <a:srcRect t="6111" b="9167"/>
          <a:stretch>
            <a:fillRect/>
          </a:stretch>
        </p:blipFill>
        <p:spPr>
          <a:xfrm>
            <a:off x="5895975" y="5229225"/>
            <a:ext cx="4857750" cy="581025"/>
          </a:xfrm>
          <a:prstGeom prst="rect">
            <a:avLst/>
          </a:prstGeom>
        </p:spPr>
      </p:pic>
      <p:pic>
        <p:nvPicPr>
          <p:cNvPr id="9" name="图片 8"/>
          <p:cNvPicPr>
            <a:picLocks noChangeAspect="1"/>
          </p:cNvPicPr>
          <p:nvPr/>
        </p:nvPicPr>
        <p:blipFill>
          <a:blip r:embed="rId2"/>
          <a:stretch>
            <a:fillRect/>
          </a:stretch>
        </p:blipFill>
        <p:spPr>
          <a:xfrm>
            <a:off x="7067550" y="2825115"/>
            <a:ext cx="2977515" cy="341630"/>
          </a:xfrm>
          <a:prstGeom prst="rect">
            <a:avLst/>
          </a:prstGeom>
        </p:spPr>
      </p:pic>
      <p:pic>
        <p:nvPicPr>
          <p:cNvPr id="10" name="图片 9"/>
          <p:cNvPicPr>
            <a:picLocks noChangeAspect="1"/>
          </p:cNvPicPr>
          <p:nvPr/>
        </p:nvPicPr>
        <p:blipFill>
          <a:blip r:embed="rId3"/>
          <a:srcRect b="7765"/>
          <a:stretch>
            <a:fillRect/>
          </a:stretch>
        </p:blipFill>
        <p:spPr>
          <a:xfrm>
            <a:off x="7208520" y="4110990"/>
            <a:ext cx="2695575" cy="74676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pPr marL="0" indent="0">
              <a:buNone/>
            </a:pPr>
            <a:r>
              <a:rPr lang="zh-CN" altLang="en-US"/>
              <a:t>訓練：</a:t>
            </a:r>
            <a:endParaRPr lang="zh-CN" altLang="en-US"/>
          </a:p>
          <a:p>
            <a:pPr marL="0" indent="0">
              <a:buNone/>
            </a:pPr>
            <a:r>
              <a:rPr lang="zh-CN" altLang="en-US" sz="2000"/>
              <a:t>經驗池采樣數據：</a:t>
            </a:r>
            <a:endParaRPr lang="zh-CN" altLang="en-US" sz="2000"/>
          </a:p>
          <a:p>
            <a:pPr marL="0" indent="0">
              <a:buNone/>
            </a:pPr>
            <a:r>
              <a:rPr lang="en-US" altLang="zh-CN" sz="1800"/>
              <a:t>states, actions, rewards, next_states, dones = self.replay_buffer.sample(self.BATCH_SIZE)</a:t>
            </a:r>
            <a:endParaRPr lang="en-US" altLang="zh-CN" sz="1800"/>
          </a:p>
          <a:p>
            <a:pPr marL="0" indent="0">
              <a:buNone/>
            </a:pPr>
            <a:endParaRPr lang="zh-CN" altLang="en-US" sz="2000"/>
          </a:p>
          <a:p>
            <a:pPr marL="0" indent="0">
              <a:buNone/>
            </a:pPr>
            <a:r>
              <a:rPr lang="zh-CN" altLang="en-US" sz="2000"/>
              <a:t>當前狀態的</a:t>
            </a:r>
            <a:r>
              <a:rPr lang="en-US" altLang="zh-CN" sz="2000"/>
              <a:t>Q</a:t>
            </a:r>
            <a:r>
              <a:rPr lang="zh-CN" altLang="en-US" sz="2000"/>
              <a:t>值由每個智能體的</a:t>
            </a:r>
            <a:r>
              <a:rPr lang="en-US" altLang="zh-CN" sz="2000"/>
              <a:t>Q</a:t>
            </a:r>
            <a:r>
              <a:rPr lang="zh-CN" altLang="en-US" sz="2000"/>
              <a:t>值加和得到</a:t>
            </a:r>
            <a:r>
              <a:rPr lang="zh-CN" altLang="en-US" sz="2000"/>
              <a:t>：</a:t>
            </a:r>
            <a:endParaRPr lang="zh-CN" altLang="en-US"/>
          </a:p>
          <a:p>
            <a:pPr marL="0" indent="0">
              <a:buNone/>
            </a:pPr>
            <a:r>
              <a:rPr lang="en-US" altLang="zh-CN" sz="1800"/>
              <a:t>current_qs = [] </a:t>
            </a:r>
            <a:endParaRPr lang="en-US" altLang="zh-CN" sz="1800"/>
          </a:p>
          <a:p>
            <a:pPr marL="0" indent="0">
              <a:buNone/>
            </a:pPr>
            <a:r>
              <a:rPr lang="en-US" altLang="zh-CN" sz="1800"/>
              <a:t>for agent_id in range(num_agents): </a:t>
            </a:r>
            <a:endParaRPr lang="en-US" altLang="zh-CN" sz="1800"/>
          </a:p>
          <a:p>
            <a:pPr marL="0" indent="457200">
              <a:buNone/>
            </a:pPr>
            <a:r>
              <a:rPr lang="en-US" altLang="zh-CN" sz="1800"/>
              <a:t>agent_states = states[:, agent_id, :]  # [batch_size, state_dim] </a:t>
            </a:r>
            <a:endParaRPr lang="en-US" altLang="zh-CN" sz="1800"/>
          </a:p>
          <a:p>
            <a:pPr marL="0" indent="457200">
              <a:buNone/>
            </a:pPr>
            <a:r>
              <a:rPr lang="en-US" altLang="zh-CN" sz="1800"/>
              <a:t>agent_actions = actions[:, agent_id]   # [batch_size] </a:t>
            </a:r>
            <a:endParaRPr lang="en-US" altLang="zh-CN" sz="1800"/>
          </a:p>
          <a:p>
            <a:pPr marL="0" indent="457200">
              <a:buNone/>
            </a:pPr>
            <a:r>
              <a:rPr lang="en-US" altLang="zh-CN" sz="1800"/>
              <a:t>agent_q = self.model(agent_states).gather(1, agent_actions.unsqueeze(1))  # [batch_size, 1] </a:t>
            </a:r>
            <a:endParaRPr lang="en-US" altLang="zh-CN" sz="1800"/>
          </a:p>
          <a:p>
            <a:pPr marL="0" indent="0">
              <a:buNone/>
            </a:pPr>
            <a:r>
              <a:rPr lang="en-US" altLang="zh-CN" sz="1800"/>
              <a:t>current_qs.append(agent_q) current_q_total = torch.sum(torch.stack(current_qs,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4" name="文本框 3"/>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VDN.py</a:t>
            </a:r>
            <a:endParaRPr lang="en-US" altLang="zh-CN" sz="2000" b="1">
              <a:solidFill>
                <a:schemeClr val="accent5">
                  <a:lumMod val="75000"/>
                </a:schemeClr>
              </a:solidFill>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pPr marL="0" indent="0">
              <a:buNone/>
            </a:pPr>
            <a:r>
              <a:rPr lang="zh-CN" altLang="en-US">
                <a:sym typeface="+mn-ea"/>
              </a:rPr>
              <a:t>訓練</a:t>
            </a:r>
            <a:r>
              <a:rPr lang="zh-CN" altLang="en-US"/>
              <a:t>：</a:t>
            </a:r>
            <a:endParaRPr lang="zh-CN" altLang="en-US"/>
          </a:p>
          <a:p>
            <a:pPr marL="0" indent="0">
              <a:buNone/>
            </a:pPr>
            <a:r>
              <a:rPr lang="zh-CN" altLang="en-US" sz="2000"/>
              <a:t>下一狀態的</a:t>
            </a:r>
            <a:r>
              <a:rPr lang="en-US" altLang="zh-CN" sz="2000"/>
              <a:t>Q</a:t>
            </a:r>
            <a:r>
              <a:rPr lang="zh-CN" altLang="en-US" sz="2000"/>
              <a:t>值也由目標網絡計算所有智能體</a:t>
            </a:r>
            <a:r>
              <a:rPr lang="en-US" altLang="zh-CN" sz="2000"/>
              <a:t>Q</a:t>
            </a:r>
            <a:r>
              <a:rPr lang="zh-CN" altLang="en-US" sz="2000"/>
              <a:t>值加和得到</a:t>
            </a:r>
            <a:r>
              <a:rPr lang="zh-CN" altLang="en-US" sz="2000"/>
              <a:t>：</a:t>
            </a:r>
            <a:endParaRPr lang="zh-CN" altLang="en-US" sz="2000"/>
          </a:p>
          <a:p>
            <a:pPr marL="0" indent="0">
              <a:buNone/>
            </a:pPr>
            <a:r>
              <a:rPr lang="en-US" altLang="zh-CN" sz="1800"/>
              <a:t>next_qs = []</a:t>
            </a:r>
            <a:endParaRPr lang="en-US" altLang="zh-CN" sz="1800"/>
          </a:p>
          <a:p>
            <a:pPr marL="0" indent="0">
              <a:buNone/>
            </a:pPr>
            <a:r>
              <a:rPr lang="en-US" altLang="zh-CN" sz="1800"/>
              <a:t>for agent_id in range(num_agents):</a:t>
            </a:r>
            <a:endParaRPr lang="en-US" altLang="zh-CN" sz="1800"/>
          </a:p>
          <a:p>
            <a:pPr marL="0" indent="0">
              <a:buNone/>
            </a:pPr>
            <a:r>
              <a:rPr lang="en-US" altLang="zh-CN" sz="1800"/>
              <a:t>            agent_next_states = next_states[:, agent_id, :]  # [batch_size, state_dim]</a:t>
            </a:r>
            <a:endParaRPr lang="en-US" altLang="zh-CN" sz="1800"/>
          </a:p>
          <a:p>
            <a:pPr marL="0" indent="0">
              <a:buNone/>
            </a:pPr>
            <a:r>
              <a:rPr lang="en-US" altLang="zh-CN" sz="1800"/>
              <a:t>            # </a:t>
            </a:r>
            <a:r>
              <a:rPr lang="zh-CN" altLang="en-US" sz="1800"/>
              <a:t>主網絡選擇動作</a:t>
            </a:r>
            <a:endParaRPr lang="zh-CN" altLang="en-US" sz="1800"/>
          </a:p>
          <a:p>
            <a:pPr marL="0" indent="0">
              <a:buNone/>
            </a:pPr>
            <a:r>
              <a:rPr lang="en-US" altLang="zh-CN" sz="1800"/>
              <a:t>            next_actions = self.model(agent_next_states).max(1)[1]  # [batch_size]</a:t>
            </a:r>
            <a:endParaRPr lang="en-US" altLang="zh-CN" sz="1800"/>
          </a:p>
          <a:p>
            <a:pPr marL="0" indent="0">
              <a:buNone/>
            </a:pPr>
            <a:r>
              <a:rPr lang="en-US" altLang="zh-CN" sz="1800"/>
              <a:t>            # </a:t>
            </a:r>
            <a:r>
              <a:rPr lang="zh-CN" altLang="en-US" sz="1800"/>
              <a:t>目標網絡計算</a:t>
            </a:r>
            <a:r>
              <a:rPr lang="en-US" altLang="zh-CN" sz="1800"/>
              <a:t> Q </a:t>
            </a:r>
            <a:r>
              <a:rPr lang="zh-CN" altLang="en-US" sz="1800"/>
              <a:t>值</a:t>
            </a:r>
            <a:endParaRPr lang="zh-CN" altLang="en-US" sz="1800"/>
          </a:p>
          <a:p>
            <a:pPr marL="0" indent="0">
              <a:buNone/>
            </a:pPr>
            <a:r>
              <a:rPr lang="en-US" altLang="zh-CN" sz="1800"/>
              <a:t>            next_q = self.target_model(agent_next_states).gather(1, next_actions.unsqueeze(1))  # [batch_size, 1]</a:t>
            </a:r>
            <a:endParaRPr lang="en-US" altLang="zh-CN" sz="1800"/>
          </a:p>
          <a:p>
            <a:pPr marL="0" indent="0">
              <a:buNone/>
            </a:pPr>
            <a:r>
              <a:rPr lang="en-US" altLang="zh-CN" sz="1800"/>
              <a:t>            next_qs.append(next_q)</a:t>
            </a:r>
            <a:endParaRPr lang="en-US" altLang="zh-CN" sz="1800"/>
          </a:p>
          <a:p>
            <a:pPr marL="0" indent="0">
              <a:buNone/>
            </a:pPr>
            <a:r>
              <a:rPr lang="en-US" altLang="zh-CN" sz="1800"/>
              <a:t>next_q_total = torch.sum(torch.stack(next_qs,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4" name="文本框 3"/>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VDN.py</a:t>
            </a:r>
            <a:endParaRPr lang="en-US" altLang="zh-CN" sz="2000" b="1">
              <a:solidFill>
                <a:schemeClr val="accent5">
                  <a:lumMod val="75000"/>
                </a:schemeClr>
              </a:solidFill>
              <a:sym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pPr marL="0" indent="0">
              <a:buNone/>
            </a:pPr>
            <a:r>
              <a:rPr lang="zh-CN" altLang="en-US">
                <a:sym typeface="+mn-ea"/>
              </a:rPr>
              <a:t>訓練</a:t>
            </a:r>
            <a:r>
              <a:rPr lang="zh-CN" altLang="en-US"/>
              <a:t>：</a:t>
            </a:r>
            <a:endParaRPr lang="zh-CN" altLang="en-US"/>
          </a:p>
          <a:p>
            <a:pPr marL="0" indent="0">
              <a:buNone/>
            </a:pPr>
            <a:r>
              <a:rPr lang="zh-CN" altLang="en-US" sz="2000">
                <a:sym typeface="+mn-ea"/>
              </a:rPr>
              <a:t>下一狀態的</a:t>
            </a:r>
            <a:r>
              <a:rPr lang="en-US" altLang="zh-CN" sz="2000">
                <a:sym typeface="+mn-ea"/>
              </a:rPr>
              <a:t>Q</a:t>
            </a:r>
            <a:r>
              <a:rPr lang="zh-CN" altLang="en-US" sz="2000">
                <a:sym typeface="+mn-ea"/>
              </a:rPr>
              <a:t>值也由目標網絡計算所有智能體</a:t>
            </a:r>
            <a:r>
              <a:rPr lang="en-US" altLang="zh-CN" sz="2000">
                <a:sym typeface="+mn-ea"/>
              </a:rPr>
              <a:t>Q</a:t>
            </a:r>
            <a:r>
              <a:rPr lang="zh-CN" altLang="en-US" sz="2000">
                <a:sym typeface="+mn-ea"/>
              </a:rPr>
              <a:t>值加和得到</a:t>
            </a:r>
            <a:r>
              <a:rPr lang="zh-CN" altLang="en-US" sz="2000"/>
              <a:t>：</a:t>
            </a:r>
            <a:endParaRPr lang="zh-CN" altLang="en-US" sz="2000"/>
          </a:p>
          <a:p>
            <a:pPr marL="0" indent="0">
              <a:buNone/>
            </a:pPr>
            <a:r>
              <a:rPr lang="en-US" altLang="zh-CN" sz="1800"/>
              <a:t>team_rewards = torch.sum(rewards, dim=1)</a:t>
            </a:r>
            <a:endParaRPr lang="en-US" altLang="zh-CN" sz="1800"/>
          </a:p>
          <a:p>
            <a:pPr marL="0" indent="0">
              <a:buNone/>
            </a:pPr>
            <a:r>
              <a:rPr lang="en-US" altLang="zh-CN" sz="1800"/>
              <a:t>target_q = team_rewards + (1 - team_dones) * self.GAMMA * next_q_total</a:t>
            </a:r>
            <a:endParaRPr lang="en-US" altLang="zh-CN" sz="1800"/>
          </a:p>
          <a:p>
            <a:pPr marL="0" indent="0">
              <a:buNone/>
            </a:pPr>
            <a:endParaRPr lang="en-US" altLang="zh-CN" sz="1800"/>
          </a:p>
          <a:p>
            <a:pPr marL="0" indent="0">
              <a:buNone/>
            </a:pPr>
            <a:r>
              <a:rPr lang="zh-CN" altLang="en-US" sz="2000"/>
              <a:t>計算損失並反向傳播：</a:t>
            </a:r>
            <a:endParaRPr lang="zh-CN" altLang="en-US" sz="2000"/>
          </a:p>
          <a:p>
            <a:pPr marL="0" indent="0">
              <a:buNone/>
            </a:pPr>
            <a:r>
              <a:rPr lang="en-US" altLang="zh-CN" sz="1800"/>
              <a:t>loss = nn.MSELoss()(current_q_total.squeeze(), target_q)</a:t>
            </a:r>
            <a:endParaRPr lang="en-US" altLang="zh-CN" sz="1800"/>
          </a:p>
          <a:p>
            <a:pPr marL="0" indent="0">
              <a:buNone/>
            </a:pPr>
            <a:r>
              <a:rPr lang="en-US" altLang="zh-CN" sz="1800"/>
              <a:t>self.optimizer.zero_grad()</a:t>
            </a:r>
            <a:endParaRPr lang="en-US" altLang="zh-CN" sz="1800"/>
          </a:p>
          <a:p>
            <a:pPr marL="0" indent="0">
              <a:buNone/>
            </a:pPr>
            <a:r>
              <a:rPr lang="en-US" altLang="zh-CN" sz="1800"/>
              <a:t>loss.backward()</a:t>
            </a:r>
            <a:endParaRPr lang="en-US" altLang="zh-CN" sz="1800"/>
          </a:p>
          <a:p>
            <a:pPr marL="0" indent="0">
              <a:buNone/>
            </a:pPr>
            <a:r>
              <a:rPr lang="en-US" altLang="zh-CN" sz="1800"/>
              <a:t>self.optimizer.step()</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4" name="文本框 3"/>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VDN.py</a:t>
            </a:r>
            <a:endParaRPr lang="en-US" altLang="zh-CN" sz="2000" b="1">
              <a:solidFill>
                <a:schemeClr val="accent5">
                  <a:lumMod val="75000"/>
                </a:schemeClr>
              </a:solidFill>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p:cNvPicPr>
            <a:picLocks noChangeAspect="1"/>
          </p:cNvPicPr>
          <p:nvPr/>
        </p:nvPicPr>
        <p:blipFill>
          <a:blip r:embed="rId1"/>
          <a:stretch>
            <a:fillRect/>
          </a:stretch>
        </p:blipFill>
        <p:spPr>
          <a:xfrm>
            <a:off x="2312670" y="2761615"/>
            <a:ext cx="4162425" cy="2924175"/>
          </a:xfrm>
          <a:prstGeom prst="rect">
            <a:avLst/>
          </a:prstGeom>
        </p:spPr>
      </p:pic>
      <p:pic>
        <p:nvPicPr>
          <p:cNvPr id="4" name="图片 3"/>
          <p:cNvPicPr>
            <a:picLocks noChangeAspect="1"/>
          </p:cNvPicPr>
          <p:nvPr/>
        </p:nvPicPr>
        <p:blipFill>
          <a:blip r:embed="rId2"/>
          <a:stretch>
            <a:fillRect/>
          </a:stretch>
        </p:blipFill>
        <p:spPr>
          <a:xfrm>
            <a:off x="223520" y="2761615"/>
            <a:ext cx="1771650" cy="333375"/>
          </a:xfrm>
          <a:prstGeom prst="rect">
            <a:avLst/>
          </a:prstGeom>
        </p:spPr>
      </p:pic>
      <p:pic>
        <p:nvPicPr>
          <p:cNvPr id="8" name="图片 7"/>
          <p:cNvPicPr>
            <a:picLocks noChangeAspect="1"/>
          </p:cNvPicPr>
          <p:nvPr/>
        </p:nvPicPr>
        <p:blipFill>
          <a:blip r:embed="rId3"/>
          <a:stretch>
            <a:fillRect/>
          </a:stretch>
        </p:blipFill>
        <p:spPr>
          <a:xfrm>
            <a:off x="204470" y="3192780"/>
            <a:ext cx="1914525" cy="342900"/>
          </a:xfrm>
          <a:prstGeom prst="rect">
            <a:avLst/>
          </a:prstGeom>
        </p:spPr>
      </p:pic>
      <p:pic>
        <p:nvPicPr>
          <p:cNvPr id="9" name="图片 8"/>
          <p:cNvPicPr>
            <a:picLocks noChangeAspect="1"/>
          </p:cNvPicPr>
          <p:nvPr/>
        </p:nvPicPr>
        <p:blipFill>
          <a:blip r:embed="rId4"/>
          <a:stretch>
            <a:fillRect/>
          </a:stretch>
        </p:blipFill>
        <p:spPr>
          <a:xfrm>
            <a:off x="204470" y="3577590"/>
            <a:ext cx="1895475" cy="333375"/>
          </a:xfrm>
          <a:prstGeom prst="rect">
            <a:avLst/>
          </a:prstGeom>
        </p:spPr>
      </p:pic>
      <p:pic>
        <p:nvPicPr>
          <p:cNvPr id="10" name="图片 9" descr="1750987366033"/>
          <p:cNvPicPr>
            <a:picLocks noChangeAspect="1"/>
          </p:cNvPicPr>
          <p:nvPr/>
        </p:nvPicPr>
        <p:blipFill>
          <a:blip r:embed="rId5"/>
          <a:stretch>
            <a:fillRect/>
          </a:stretch>
        </p:blipFill>
        <p:spPr>
          <a:xfrm>
            <a:off x="7087235" y="5095875"/>
            <a:ext cx="4057650" cy="895350"/>
          </a:xfrm>
          <a:prstGeom prst="rect">
            <a:avLst/>
          </a:prstGeom>
        </p:spPr>
      </p:pic>
      <p:pic>
        <p:nvPicPr>
          <p:cNvPr id="11" name="图片 10" descr="1750987366011"/>
          <p:cNvPicPr>
            <a:picLocks noChangeAspect="1"/>
          </p:cNvPicPr>
          <p:nvPr/>
        </p:nvPicPr>
        <p:blipFill>
          <a:blip r:embed="rId6"/>
          <a:stretch>
            <a:fillRect/>
          </a:stretch>
        </p:blipFill>
        <p:spPr>
          <a:xfrm>
            <a:off x="7087235" y="3513455"/>
            <a:ext cx="4057650" cy="971550"/>
          </a:xfrm>
          <a:prstGeom prst="rect">
            <a:avLst/>
          </a:prstGeom>
        </p:spPr>
      </p:pic>
      <p:sp>
        <p:nvSpPr>
          <p:cNvPr id="13" name="文本框 12"/>
          <p:cNvSpPr txBox="1"/>
          <p:nvPr/>
        </p:nvSpPr>
        <p:spPr>
          <a:xfrm>
            <a:off x="7454265" y="46062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7"/>
          <a:stretch>
            <a:fillRect/>
          </a:stretch>
        </p:blipFill>
        <p:spPr>
          <a:xfrm>
            <a:off x="7087235" y="2000250"/>
            <a:ext cx="4057650" cy="952500"/>
          </a:xfrm>
          <a:prstGeom prst="rect">
            <a:avLst/>
          </a:prstGeom>
        </p:spPr>
      </p:pic>
      <p:sp>
        <p:nvSpPr>
          <p:cNvPr id="15" name="文本框 14"/>
          <p:cNvSpPr txBox="1"/>
          <p:nvPr/>
        </p:nvSpPr>
        <p:spPr>
          <a:xfrm>
            <a:off x="7616190" y="6094730"/>
            <a:ext cx="3528695" cy="368300"/>
          </a:xfrm>
          <a:prstGeom prst="rect">
            <a:avLst/>
          </a:prstGeom>
          <a:noFill/>
        </p:spPr>
        <p:txBody>
          <a:bodyPr wrap="square" rtlCol="0">
            <a:spAutoFit/>
          </a:bodyPr>
          <a:p>
            <a:r>
              <a:rPr lang="en-US" altLang="zh-CN">
                <a:sym typeface="+mn-ea"/>
              </a:rPr>
              <a:t>IDQN    "perception_distance":10</a:t>
            </a:r>
            <a:endParaRPr lang="en-US" altLang="zh-CN"/>
          </a:p>
        </p:txBody>
      </p:sp>
      <p:sp>
        <p:nvSpPr>
          <p:cNvPr id="16" name="文本框 15"/>
          <p:cNvSpPr txBox="1"/>
          <p:nvPr/>
        </p:nvSpPr>
        <p:spPr>
          <a:xfrm>
            <a:off x="8827770" y="3032125"/>
            <a:ext cx="781050" cy="368300"/>
          </a:xfrm>
          <a:prstGeom prst="rect">
            <a:avLst/>
          </a:prstGeom>
          <a:noFill/>
        </p:spPr>
        <p:txBody>
          <a:bodyPr wrap="square" rtlCol="0">
            <a:spAutoFit/>
          </a:bodyPr>
          <a:p>
            <a:r>
              <a:rPr lang="en-US" altLang="zh-CN"/>
              <a:t>VDN</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打開</a:t>
            </a:r>
            <a:r>
              <a:rPr lang="en-US" altLang="zh-CN"/>
              <a:t>Anaconda Prompt</a:t>
            </a:r>
            <a:endParaRPr lang="en-US" altLang="zh-CN"/>
          </a:p>
          <a:p>
            <a:pPr marL="0" indent="0">
              <a:buNone/>
            </a:pPr>
            <a:endParaRPr lang="zh-CN" altLang="en-US"/>
          </a:p>
          <a:p>
            <a:pPr marL="0" indent="0">
              <a:buNone/>
            </a:pPr>
            <a:endParaRPr lang="zh-CN" altLang="en-US"/>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9" name="图片 8"/>
          <p:cNvPicPr>
            <a:picLocks noChangeAspect="1"/>
          </p:cNvPicPr>
          <p:nvPr/>
        </p:nvPicPr>
        <p:blipFill>
          <a:blip r:embed="rId1"/>
          <a:stretch>
            <a:fillRect/>
          </a:stretch>
        </p:blipFill>
        <p:spPr>
          <a:xfrm>
            <a:off x="4487545" y="939800"/>
            <a:ext cx="866775" cy="1074420"/>
          </a:xfrm>
          <a:prstGeom prst="rect">
            <a:avLst/>
          </a:prstGeom>
        </p:spPr>
      </p:pic>
      <p:pic>
        <p:nvPicPr>
          <p:cNvPr id="10" name="图片 9"/>
          <p:cNvPicPr>
            <a:picLocks noChangeAspect="1"/>
          </p:cNvPicPr>
          <p:nvPr/>
        </p:nvPicPr>
        <p:blipFill>
          <a:blip r:embed="rId2"/>
          <a:stretch>
            <a:fillRect/>
          </a:stretch>
        </p:blipFill>
        <p:spPr>
          <a:xfrm>
            <a:off x="6219825" y="939800"/>
            <a:ext cx="2297430" cy="3596005"/>
          </a:xfrm>
          <a:prstGeom prst="rect">
            <a:avLst/>
          </a:prstGeom>
        </p:spPr>
      </p:pic>
      <p:pic>
        <p:nvPicPr>
          <p:cNvPr id="11" name="图片 10"/>
          <p:cNvPicPr>
            <a:picLocks noChangeAspect="1"/>
          </p:cNvPicPr>
          <p:nvPr/>
        </p:nvPicPr>
        <p:blipFill>
          <a:blip r:embed="rId3"/>
          <a:stretch>
            <a:fillRect/>
          </a:stretch>
        </p:blipFill>
        <p:spPr>
          <a:xfrm>
            <a:off x="2895600" y="4815205"/>
            <a:ext cx="6505575" cy="176212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r>
              <a:rPr lang="zh-CN" altLang="en-US" b="1">
                <a:solidFill>
                  <a:srgbClr val="002060"/>
                </a:solidFill>
                <a:sym typeface="+mn-ea"/>
              </a:rPr>
              <a:t>探索</a:t>
            </a:r>
            <a:r>
              <a:rPr lang="en-US" altLang="zh-CN" b="1">
                <a:solidFill>
                  <a:srgbClr val="002060"/>
                </a:solidFill>
                <a:sym typeface="+mn-ea"/>
              </a:rPr>
              <a:t>-</a:t>
            </a:r>
            <a:r>
              <a:rPr lang="zh-CN" altLang="en-US" b="1">
                <a:solidFill>
                  <a:srgbClr val="002060"/>
                </a:solidFill>
              </a:rPr>
              <a:t>訓練</a:t>
            </a:r>
            <a:endParaRPr lang="zh-CN" altLang="en-US" b="1">
              <a:solidFill>
                <a:srgbClr val="002060"/>
              </a:solidFill>
            </a:endParaRPr>
          </a:p>
          <a:p>
            <a:pPr marL="0" indent="0">
              <a:buNone/>
            </a:pPr>
            <a:r>
              <a:rPr lang="en-US" altLang="zh-CN">
                <a:sym typeface="+mn-ea"/>
              </a:rPr>
              <a:t>python VDN.py</a:t>
            </a:r>
            <a:endParaRPr lang="zh-CN" altLang="en-US">
              <a:solidFill>
                <a:srgbClr val="002060"/>
              </a:solidFill>
            </a:endParaRPr>
          </a:p>
          <a:p>
            <a:r>
              <a:rPr lang="zh-CN" altLang="en-US" b="1">
                <a:solidFill>
                  <a:srgbClr val="002060"/>
                </a:solidFill>
              </a:rPr>
              <a:t>模型文件</a:t>
            </a:r>
            <a:endParaRPr lang="zh-CN" altLang="en-US" b="1">
              <a:solidFill>
                <a:srgbClr val="002060"/>
              </a:solidFill>
            </a:endParaRPr>
          </a:p>
          <a:p>
            <a:pPr marL="0" indent="0">
              <a:buNone/>
            </a:pPr>
            <a:r>
              <a:rPr lang="en-US" altLang="zh-CN">
                <a:sym typeface="+mn-ea"/>
              </a:rPr>
              <a:t>vdn.pth</a:t>
            </a:r>
            <a:endParaRPr lang="zh-CN" altLang="en-US">
              <a:solidFill>
                <a:schemeClr val="tx1"/>
              </a:solidFill>
            </a:endParaRPr>
          </a:p>
          <a:p>
            <a:r>
              <a:rPr lang="zh-CN" altLang="en-US" b="1">
                <a:solidFill>
                  <a:srgbClr val="002060"/>
                </a:solidFill>
              </a:rPr>
              <a:t>訓練過程查看</a:t>
            </a:r>
            <a:endParaRPr lang="zh-CN" altLang="en-US" b="1">
              <a:solidFill>
                <a:srgbClr val="002060"/>
              </a:solidFill>
            </a:endParaRPr>
          </a:p>
          <a:p>
            <a:pPr marL="0" indent="0">
              <a:buNone/>
            </a:pPr>
            <a:r>
              <a:rPr lang="zh-CN" altLang="en-US">
                <a:sym typeface="+mn-ea"/>
              </a:rPr>
              <a:t>每一個</a:t>
            </a:r>
            <a:r>
              <a:rPr lang="en-US" altLang="zh-CN">
                <a:sym typeface="+mn-ea"/>
              </a:rPr>
              <a:t>episode</a:t>
            </a:r>
            <a:r>
              <a:rPr lang="zh-CN" altLang="en-US">
                <a:sym typeface="+mn-ea"/>
              </a:rPr>
              <a:t>的獎勵和記錄</a:t>
            </a:r>
            <a:r>
              <a:rPr lang="zh-CN" altLang="en-US">
                <a:sym typeface="+mn-ea"/>
              </a:rPr>
              <a:t>在</a:t>
            </a:r>
            <a:r>
              <a:rPr lang="en-US" altLang="zh-CN">
                <a:sym typeface="+mn-ea"/>
              </a:rPr>
              <a:t>runs/VDN_experiment</a:t>
            </a:r>
            <a:r>
              <a:rPr lang="zh-CN" altLang="en-US">
                <a:sym typeface="+mn-ea"/>
              </a:rPr>
              <a:t>中</a:t>
            </a:r>
            <a:endParaRPr lang="zh-CN" altLang="en-US">
              <a:solidFill>
                <a:schemeClr val="tx1"/>
              </a:solidFill>
            </a:endParaRPr>
          </a:p>
          <a:p>
            <a:pPr marL="0" indent="0">
              <a:buNone/>
            </a:pPr>
            <a:r>
              <a:rPr lang="zh-CN" altLang="en-US">
                <a:sym typeface="+mn-ea"/>
              </a:rPr>
              <a:t>運行</a:t>
            </a:r>
            <a:r>
              <a:rPr lang="en-US" altLang="zh-CN">
                <a:sym typeface="+mn-ea"/>
              </a:rPr>
              <a:t>tensord --logdire=runs </a:t>
            </a:r>
            <a:r>
              <a:rPr lang="zh-CN" altLang="en-US">
                <a:sym typeface="+mn-ea"/>
              </a:rPr>
              <a:t>並在瀏覽器中使用地址</a:t>
            </a:r>
            <a:r>
              <a:rPr lang="en-US" altLang="zh-CN">
                <a:sym typeface="+mn-ea"/>
              </a:rPr>
              <a:t>http://localhost:6006/</a:t>
            </a:r>
            <a:endParaRPr lang="en-US" altLang="zh-CN">
              <a:solidFill>
                <a:schemeClr val="tx1"/>
              </a:solidFill>
            </a:endParaRPr>
          </a:p>
          <a:p>
            <a:pPr marL="0" indent="0">
              <a:buNone/>
            </a:pP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descr="070704"/>
          <p:cNvPicPr>
            <a:picLocks noChangeAspect="1"/>
          </p:cNvPicPr>
          <p:nvPr/>
        </p:nvPicPr>
        <p:blipFill>
          <a:blip r:embed="rId1"/>
          <a:srcRect b="19865"/>
          <a:stretch>
            <a:fillRect/>
          </a:stretch>
        </p:blipFill>
        <p:spPr>
          <a:xfrm>
            <a:off x="2776855" y="5245735"/>
            <a:ext cx="7576820" cy="133159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pPr marL="0" indent="0">
              <a:buNone/>
            </a:pPr>
            <a:r>
              <a:rPr lang="zh-CN" altLang="en-US" b="1">
                <a:solidFill>
                  <a:srgbClr val="002060"/>
                </a:solidFill>
                <a:sym typeface="+mn-ea"/>
              </a:rPr>
              <a:t>利用</a:t>
            </a:r>
            <a:r>
              <a:rPr lang="en-US" altLang="zh-CN" b="1">
                <a:solidFill>
                  <a:srgbClr val="002060"/>
                </a:solidFill>
                <a:sym typeface="+mn-ea"/>
              </a:rPr>
              <a:t>-</a:t>
            </a: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VDN.py </a:t>
            </a:r>
            <a:r>
              <a:rPr lang="zh-CN" altLang="en-US">
                <a:sym typeface="+mn-ea"/>
              </a:rPr>
              <a:t>使用指定的模型文件，將</a:t>
            </a:r>
            <a:r>
              <a:rPr lang="en-US" altLang="zh-CN">
                <a:sym typeface="+mn-ea"/>
              </a:rPr>
              <a:t>epsilon</a:t>
            </a:r>
            <a:r>
              <a:rPr lang="zh-CN" altLang="en-US">
                <a:sym typeface="+mn-ea"/>
              </a:rPr>
              <a:t>探索標誌置為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vdn_model = VDN(state_size = 25, action_size=5, model_file_path='vdn.pth',use_epsilon=False)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文件夾中的預訓練模型</a:t>
            </a:r>
            <a:r>
              <a:rPr lang="zh-CN" altLang="en-US">
                <a:sym typeface="+mn-ea"/>
              </a:rPr>
              <a:t>：</a:t>
            </a:r>
            <a:endParaRPr lang="en-US" altLang="zh-CN">
              <a:solidFill>
                <a:schemeClr val="tx1"/>
              </a:solidFill>
            </a:endParaRPr>
          </a:p>
          <a:p>
            <a:pPr marL="0" indent="0">
              <a:buNone/>
            </a:pPr>
            <a:r>
              <a:rPr lang="en-US" altLang="zh-CN" sz="2000">
                <a:solidFill>
                  <a:schemeClr val="tx1"/>
                </a:solidFill>
              </a:rPr>
              <a:t>vdn_model = VDN(state_size = 25, action_size=5, </a:t>
            </a:r>
            <a:endParaRPr lang="en-US" altLang="zh-CN" sz="2000">
              <a:solidFill>
                <a:schemeClr val="tx1"/>
              </a:solidFill>
            </a:endParaRPr>
          </a:p>
          <a:p>
            <a:pPr marL="3200400" lvl="7" indent="457200">
              <a:buNone/>
            </a:pPr>
            <a:r>
              <a:rPr lang="en-US" altLang="zh-CN" sz="2000">
                <a:solidFill>
                  <a:schemeClr val="tx1"/>
                </a:solidFill>
              </a:rPr>
              <a:t>model_file_path='endpoint/vdn.pth.3-1',use_epsilon=False)</a:t>
            </a:r>
            <a:endParaRPr lang="en-US" altLang="zh-CN" sz="2000">
              <a:solidFill>
                <a:schemeClr val="tx1"/>
              </a:solidFill>
            </a:endParaRPr>
          </a:p>
          <a:p>
            <a:pPr marL="0" indent="0">
              <a:buNone/>
            </a:pPr>
            <a:r>
              <a:rPr lang="zh-CN" altLang="en-US" b="1">
                <a:solidFill>
                  <a:srgbClr val="002060"/>
                </a:solidFill>
              </a:rPr>
              <a:t>執行</a:t>
            </a:r>
            <a:endParaRPr lang="zh-CN" altLang="en-US" b="1">
              <a:solidFill>
                <a:srgbClr val="002060"/>
              </a:solidFill>
            </a:endParaRPr>
          </a:p>
          <a:p>
            <a:pPr marL="0" indent="0">
              <a:buNone/>
            </a:pPr>
            <a:r>
              <a:rPr lang="en-US" altLang="zh-CN">
                <a:sym typeface="+mn-ea"/>
              </a:rPr>
              <a:t>python VDN.py</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算法：基於非線性值分解的多智能體強化學習</a:t>
            </a:r>
            <a:endParaRPr lang="zh-CN" altLang="en-US"/>
          </a:p>
          <a:p>
            <a:r>
              <a:rPr lang="zh-CN" altLang="en-US"/>
              <a:t>與</a:t>
            </a:r>
            <a:r>
              <a:rPr lang="en-US" altLang="zh-CN"/>
              <a:t>VDN</a:t>
            </a:r>
            <a:r>
              <a:rPr lang="zh-CN" altLang="en-US"/>
              <a:t>的不同之處在於，這個聯合動作</a:t>
            </a:r>
            <a:r>
              <a:rPr lang="en-US" altLang="zh-CN"/>
              <a:t>Q</a:t>
            </a:r>
            <a:r>
              <a:rPr lang="zh-CN" altLang="en-US"/>
              <a:t>值函數並不是簡單地由各個智能體的</a:t>
            </a:r>
            <a:r>
              <a:rPr lang="en-US" altLang="zh-CN"/>
              <a:t>Q</a:t>
            </a:r>
            <a:r>
              <a:rPr lang="zh-CN" altLang="en-US"/>
              <a:t>值線性相加得到的</a:t>
            </a:r>
            <a:r>
              <a:rPr lang="zh-CN" altLang="en-US"/>
              <a:t>。</a:t>
            </a:r>
            <a:r>
              <a:rPr lang="en-US" altLang="zh-CN"/>
              <a:t> </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10" name="图片 9"/>
          <p:cNvPicPr>
            <a:picLocks noChangeAspect="1"/>
          </p:cNvPicPr>
          <p:nvPr/>
        </p:nvPicPr>
        <p:blipFill>
          <a:blip r:embed="rId1"/>
          <a:stretch>
            <a:fillRect/>
          </a:stretch>
        </p:blipFill>
        <p:spPr>
          <a:xfrm>
            <a:off x="1827530" y="2777490"/>
            <a:ext cx="8641715" cy="353250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r>
              <a:rPr lang="en-US" altLang="zh-CN"/>
              <a:t> </a:t>
            </a:r>
            <a:endParaRPr lang="en-US" altLang="zh-CN"/>
          </a:p>
          <a:p>
            <a:r>
              <a:rPr lang="en-US" altLang="zh-CN"/>
              <a:t>QMIX</a:t>
            </a:r>
            <a:r>
              <a:rPr lang="zh-CN" altLang="en-US"/>
              <a:t>算法中，神經網絡接收全局環境狀態作為輸入特征，經過計算輸出一組動態參數矩陣，這些矩陣以非線性方式對分布式智能體的獨立</a:t>
            </a:r>
            <a:r>
              <a:rPr lang="en-US" altLang="zh-CN"/>
              <a:t>Q</a:t>
            </a:r>
            <a:r>
              <a:rPr lang="zh-CN" altLang="en-US"/>
              <a:t>函數進行組合與優化</a:t>
            </a:r>
            <a:r>
              <a:rPr lang="zh-CN" altLang="en-US"/>
              <a:t>。</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10" name="图片 9"/>
          <p:cNvPicPr>
            <a:picLocks noChangeAspect="1"/>
          </p:cNvPicPr>
          <p:nvPr/>
        </p:nvPicPr>
        <p:blipFill>
          <a:blip r:embed="rId1"/>
          <a:stretch>
            <a:fillRect/>
          </a:stretch>
        </p:blipFill>
        <p:spPr>
          <a:xfrm>
            <a:off x="66675" y="3784600"/>
            <a:ext cx="4875530" cy="1993265"/>
          </a:xfrm>
          <a:prstGeom prst="rect">
            <a:avLst/>
          </a:prstGeom>
        </p:spPr>
      </p:pic>
      <p:pic>
        <p:nvPicPr>
          <p:cNvPr id="2" name="图片 1"/>
          <p:cNvPicPr>
            <a:picLocks noChangeAspect="1"/>
          </p:cNvPicPr>
          <p:nvPr/>
        </p:nvPicPr>
        <p:blipFill>
          <a:blip r:embed="rId2"/>
          <a:srcRect l="1233" t="6798" r="3716" b="8227"/>
          <a:stretch>
            <a:fillRect/>
          </a:stretch>
        </p:blipFill>
        <p:spPr>
          <a:xfrm>
            <a:off x="5191125" y="3686175"/>
            <a:ext cx="7000875" cy="21907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r>
              <a:rPr lang="en-US" altLang="zh-CN"/>
              <a:t> </a:t>
            </a:r>
            <a:endParaRPr lang="en-US" altLang="zh-CN"/>
          </a:p>
          <a:p>
            <a:r>
              <a:rPr lang="zh-CN" altLang="en-US"/>
              <a:t>全局狀態動作</a:t>
            </a:r>
            <a:r>
              <a:rPr lang="en-US" altLang="zh-CN"/>
              <a:t>Q</a:t>
            </a:r>
            <a:r>
              <a:rPr lang="zh-CN" altLang="en-US"/>
              <a:t>值計算</a:t>
            </a:r>
            <a:r>
              <a:rPr lang="zh-CN" altLang="en-US"/>
              <a:t>：</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8" name="图片 7"/>
          <p:cNvPicPr>
            <a:picLocks noChangeAspect="1"/>
          </p:cNvPicPr>
          <p:nvPr/>
        </p:nvPicPr>
        <p:blipFill>
          <a:blip r:embed="rId1"/>
          <a:stretch>
            <a:fillRect/>
          </a:stretch>
        </p:blipFill>
        <p:spPr>
          <a:xfrm>
            <a:off x="918845" y="2868930"/>
            <a:ext cx="7908925" cy="1909445"/>
          </a:xfrm>
          <a:prstGeom prst="rect">
            <a:avLst/>
          </a:prstGeom>
        </p:spPr>
      </p:pic>
      <p:pic>
        <p:nvPicPr>
          <p:cNvPr id="9" name="图片 8"/>
          <p:cNvPicPr>
            <a:picLocks noChangeAspect="1"/>
          </p:cNvPicPr>
          <p:nvPr/>
        </p:nvPicPr>
        <p:blipFill>
          <a:blip r:embed="rId2"/>
          <a:stretch>
            <a:fillRect/>
          </a:stretch>
        </p:blipFill>
        <p:spPr>
          <a:xfrm>
            <a:off x="193675" y="4913630"/>
            <a:ext cx="11908790" cy="136652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r>
              <a:rPr lang="en-US" altLang="zh-CN">
                <a:sym typeface="+mn-ea"/>
              </a:rPr>
              <a:t> </a:t>
            </a:r>
            <a:endParaRPr lang="en-US" altLang="zh-CN"/>
          </a:p>
          <a:p>
            <a:endParaRPr lang="zh-CN" altLang="en-US"/>
          </a:p>
          <a:p>
            <a:r>
              <a:rPr lang="zh-CN" altLang="en-US"/>
              <a:t>智能體網絡（</a:t>
            </a:r>
            <a:r>
              <a:rPr lang="en-US" altLang="zh-CN"/>
              <a:t>Agent Networks</a:t>
            </a:r>
            <a:r>
              <a:rPr lang="zh-CN" altLang="en-US"/>
              <a:t>）：</a:t>
            </a:r>
            <a:r>
              <a:rPr lang="en-US" altLang="zh-CN"/>
              <a:t> </a:t>
            </a:r>
            <a:endParaRPr lang="en-US" altLang="zh-CN"/>
          </a:p>
          <a:p>
            <a:pPr marL="0" indent="0">
              <a:buNone/>
            </a:pPr>
            <a:r>
              <a:rPr lang="zh-CN" altLang="en-US"/>
              <a:t>輸入局部觀測</a:t>
            </a:r>
            <a:r>
              <a:rPr lang="en-US" altLang="zh-CN"/>
              <a:t> o i  ​ </a:t>
            </a:r>
            <a:r>
              <a:rPr lang="zh-CN" altLang="en-US"/>
              <a:t>，輸出</a:t>
            </a:r>
            <a:r>
              <a:rPr lang="en-US" altLang="zh-CN"/>
              <a:t> Q i ​ (a i ​ )</a:t>
            </a:r>
            <a:r>
              <a:rPr lang="zh-CN" altLang="en-US"/>
              <a:t>（類似</a:t>
            </a:r>
            <a:r>
              <a:rPr lang="en-US" altLang="zh-CN"/>
              <a:t>DQN</a:t>
            </a:r>
            <a:r>
              <a:rPr lang="zh-CN" altLang="en-US"/>
              <a:t>）</a:t>
            </a:r>
            <a:r>
              <a:rPr lang="en-US" altLang="zh-CN"/>
              <a:t> </a:t>
            </a:r>
            <a:r>
              <a:rPr lang="en-US" altLang="zh-CN"/>
              <a:t> </a:t>
            </a:r>
            <a:endParaRPr lang="en-US" altLang="zh-CN"/>
          </a:p>
          <a:p>
            <a:endParaRPr lang="zh-CN" altLang="en-US">
              <a:sym typeface="+mn-ea"/>
            </a:endParaRPr>
          </a:p>
          <a:p>
            <a:r>
              <a:rPr lang="zh-CN" altLang="en-US">
                <a:sym typeface="+mn-ea"/>
              </a:rPr>
              <a:t>超網絡（</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a:t>根據全局狀態</a:t>
            </a:r>
            <a:r>
              <a:rPr lang="en-US" altLang="zh-CN"/>
              <a:t> s </a:t>
            </a:r>
            <a:r>
              <a:rPr lang="zh-CN" altLang="en-US"/>
              <a:t>動態生成混合網絡的權重</a:t>
            </a:r>
            <a:endParaRPr lang="zh-CN" altLang="en-US"/>
          </a:p>
          <a:p>
            <a:pPr marL="0" indent="0">
              <a:buNone/>
            </a:pPr>
            <a:endParaRPr lang="zh-CN" altLang="en-US"/>
          </a:p>
          <a:p>
            <a:r>
              <a:rPr lang="zh-CN" altLang="en-US"/>
              <a:t>混合網絡（</a:t>
            </a:r>
            <a:r>
              <a:rPr lang="en-US" altLang="zh-CN"/>
              <a:t>Mixing Network</a:t>
            </a:r>
            <a:r>
              <a:rPr lang="zh-CN" altLang="en-US"/>
              <a:t>）：</a:t>
            </a:r>
            <a:r>
              <a:rPr lang="en-US" altLang="zh-CN"/>
              <a:t> </a:t>
            </a:r>
            <a:endParaRPr lang="en-US" altLang="zh-CN"/>
          </a:p>
          <a:p>
            <a:pPr marL="0" indent="0">
              <a:buNone/>
            </a:pPr>
            <a:r>
              <a:rPr lang="zh-CN" altLang="en-US"/>
              <a:t>輸入各</a:t>
            </a:r>
            <a:r>
              <a:rPr lang="en-US" altLang="zh-CN"/>
              <a:t> Q i ​ </a:t>
            </a:r>
            <a:r>
              <a:rPr lang="zh-CN" altLang="en-US"/>
              <a:t>和全局狀態</a:t>
            </a:r>
            <a:r>
              <a:rPr lang="en-US" altLang="zh-CN"/>
              <a:t> s </a:t>
            </a:r>
            <a:r>
              <a:rPr lang="zh-CN" altLang="en-US"/>
              <a:t>，輸出</a:t>
            </a:r>
            <a:r>
              <a:rPr lang="en-US" altLang="zh-CN"/>
              <a:t> Q total ​ </a:t>
            </a:r>
            <a:endParaRPr lang="en-US" altLang="zh-CN"/>
          </a:p>
          <a:p>
            <a:pPr marL="0" indent="0">
              <a:buNone/>
            </a:pPr>
            <a:r>
              <a:rPr lang="zh-CN" altLang="en-US"/>
              <a:t>通過權重矩陣</a:t>
            </a:r>
            <a:r>
              <a:rPr lang="en-US" altLang="zh-CN"/>
              <a:t> W  </a:t>
            </a:r>
            <a:r>
              <a:rPr lang="zh-CN" altLang="en-US"/>
              <a:t>保證單調性（如</a:t>
            </a:r>
            <a:r>
              <a:rPr lang="en-US" altLang="zh-CN"/>
              <a:t> W </a:t>
            </a:r>
            <a:r>
              <a:rPr lang="zh-CN" altLang="en-US"/>
              <a:t>為非負矩陣）</a:t>
            </a:r>
            <a:endParaRPr lang="zh-CN" altLang="en-US"/>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智能體網絡（</a:t>
            </a:r>
            <a:r>
              <a:rPr lang="en-US" altLang="zh-CN"/>
              <a:t>Agent Networks</a:t>
            </a:r>
            <a:r>
              <a:rPr lang="zh-CN" altLang="en-US"/>
              <a:t>）：</a:t>
            </a:r>
            <a:r>
              <a:rPr lang="en-US" altLang="zh-CN"/>
              <a:t> </a:t>
            </a:r>
            <a:endParaRPr lang="en-US" altLang="zh-CN"/>
          </a:p>
          <a:p>
            <a:pPr marL="0" indent="0">
              <a:buNone/>
            </a:pPr>
            <a:r>
              <a:rPr lang="zh-CN" altLang="en-US" sz="2000"/>
              <a:t>多層全連接網絡，</a:t>
            </a:r>
            <a:r>
              <a:rPr lang="en-US" altLang="zh-CN" sz="2000"/>
              <a:t>Relu</a:t>
            </a:r>
            <a:r>
              <a:rPr lang="zh-CN" altLang="en-US" sz="2000"/>
              <a:t>激活函數</a:t>
            </a:r>
            <a:endParaRPr lang="zh-CN" altLang="en-US" sz="2000"/>
          </a:p>
          <a:p>
            <a:pPr marL="0" indent="0">
              <a:buNone/>
            </a:pPr>
            <a:r>
              <a:rPr lang="zh-CN" altLang="en-US" sz="2000"/>
              <a:t>輸入狀態，輸出</a:t>
            </a:r>
            <a:r>
              <a:rPr lang="en-US" altLang="zh-CN" sz="2000"/>
              <a:t>Q</a:t>
            </a:r>
            <a:r>
              <a:rPr lang="zh-CN" altLang="en-US" sz="2000"/>
              <a:t>值</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2" name="文本框 1"/>
          <p:cNvSpPr txBox="1"/>
          <p:nvPr/>
        </p:nvSpPr>
        <p:spPr>
          <a:xfrm>
            <a:off x="6547485" y="1595755"/>
            <a:ext cx="5482590" cy="5175250"/>
          </a:xfrm>
          <a:prstGeom prst="rect">
            <a:avLst/>
          </a:prstGeom>
          <a:noFill/>
        </p:spPr>
        <p:txBody>
          <a:bodyPr wrap="square" rtlCol="0">
            <a:noAutofit/>
          </a:bodyPr>
          <a:p>
            <a:r>
              <a:rPr lang="en-US" altLang="zh-CN" sz="1400"/>
              <a:t>class DQNModule(nn.Module):</a:t>
            </a:r>
            <a:endParaRPr lang="en-US" altLang="zh-CN" sz="1400"/>
          </a:p>
          <a:p>
            <a:r>
              <a:rPr lang="en-US" altLang="zh-CN" sz="1400"/>
              <a:t>    def __init__(self, state_size, action_size):</a:t>
            </a:r>
            <a:endParaRPr lang="en-US" altLang="zh-CN" sz="1400"/>
          </a:p>
          <a:p>
            <a:r>
              <a:rPr lang="en-US" altLang="zh-CN" sz="1400"/>
              <a:t>        super(DQNModule, self).__init__()</a:t>
            </a:r>
            <a:endParaRPr lang="en-US" altLang="zh-CN" sz="1400"/>
          </a:p>
          <a:p>
            <a:r>
              <a:rPr lang="en-US" altLang="zh-CN" sz="1400"/>
              <a:t>        self.fc1 = nn.Linear(state_size, 64)</a:t>
            </a:r>
            <a:endParaRPr lang="en-US" altLang="zh-CN" sz="1400"/>
          </a:p>
          <a:p>
            <a:r>
              <a:rPr lang="en-US" altLang="zh-CN" sz="1400"/>
              <a:t>        self.fc2 = nn.Linear(64, 128)</a:t>
            </a:r>
            <a:endParaRPr lang="en-US" altLang="zh-CN" sz="1400"/>
          </a:p>
          <a:p>
            <a:r>
              <a:rPr lang="en-US" altLang="zh-CN" sz="1400"/>
              <a:t>        self.fc3 = nn.Linear(128, 256)</a:t>
            </a:r>
            <a:endParaRPr lang="en-US" altLang="zh-CN" sz="1400"/>
          </a:p>
          <a:p>
            <a:r>
              <a:rPr lang="en-US" altLang="zh-CN" sz="1400"/>
              <a:t>        self.fc4 = nn.Linear(256, 512)</a:t>
            </a:r>
            <a:endParaRPr lang="en-US" altLang="zh-CN" sz="1400"/>
          </a:p>
          <a:p>
            <a:r>
              <a:rPr lang="en-US" altLang="zh-CN" sz="1400"/>
              <a:t>        self.fc5 = nn.Linear(512, 1024)</a:t>
            </a:r>
            <a:endParaRPr lang="en-US" altLang="zh-CN" sz="1400"/>
          </a:p>
          <a:p>
            <a:r>
              <a:rPr lang="en-US" altLang="zh-CN" sz="1400"/>
              <a:t>        self.fc6 = nn.Linear(1024, 1024)</a:t>
            </a:r>
            <a:endParaRPr lang="en-US" altLang="zh-CN" sz="1400"/>
          </a:p>
          <a:p>
            <a:r>
              <a:rPr lang="en-US" altLang="zh-CN" sz="1400"/>
              <a:t>        self.fc7 = nn.Linear(1024, 1024)</a:t>
            </a:r>
            <a:endParaRPr lang="en-US" altLang="zh-CN" sz="1400"/>
          </a:p>
          <a:p>
            <a:r>
              <a:rPr lang="en-US" altLang="zh-CN" sz="1400"/>
              <a:t>        self.fc8 = nn.Linear(1024, 256)</a:t>
            </a:r>
            <a:endParaRPr lang="en-US" altLang="zh-CN" sz="1400"/>
          </a:p>
          <a:p>
            <a:r>
              <a:rPr lang="en-US" altLang="zh-CN" sz="1400"/>
              <a:t>        self.fc9 = nn.Linear(256, 64)</a:t>
            </a:r>
            <a:endParaRPr lang="en-US" altLang="zh-CN" sz="1400"/>
          </a:p>
          <a:p>
            <a:r>
              <a:rPr lang="en-US" altLang="zh-CN" sz="1400"/>
              <a:t>        self.fc10 = nn.Linear(64, action_size)</a:t>
            </a:r>
            <a:endParaRPr lang="en-US" altLang="zh-CN" sz="1400"/>
          </a:p>
          <a:p>
            <a:r>
              <a:rPr lang="en-US" altLang="zh-CN" sz="1400"/>
              <a:t>    def forward(self, x):</a:t>
            </a:r>
            <a:endParaRPr lang="en-US" altLang="zh-CN" sz="1400"/>
          </a:p>
          <a:p>
            <a:r>
              <a:rPr lang="en-US" altLang="zh-CN" sz="1400"/>
              <a:t>        x = torch.relu(self.fc1(x))</a:t>
            </a:r>
            <a:endParaRPr lang="en-US" altLang="zh-CN" sz="1400"/>
          </a:p>
          <a:p>
            <a:r>
              <a:rPr lang="en-US" altLang="zh-CN" sz="1400"/>
              <a:t>        x = torch.relu(self.fc2(x))</a:t>
            </a:r>
            <a:endParaRPr lang="en-US" altLang="zh-CN" sz="1400"/>
          </a:p>
          <a:p>
            <a:r>
              <a:rPr lang="en-US" altLang="zh-CN" sz="1400"/>
              <a:t>        x = torch.relu(self.fc3(x))</a:t>
            </a:r>
            <a:endParaRPr lang="en-US" altLang="zh-CN" sz="1400"/>
          </a:p>
          <a:p>
            <a:r>
              <a:rPr lang="en-US" altLang="zh-CN" sz="1400"/>
              <a:t>        x = torch.relu(self.fc4(x))</a:t>
            </a:r>
            <a:endParaRPr lang="en-US" altLang="zh-CN" sz="1400"/>
          </a:p>
          <a:p>
            <a:r>
              <a:rPr lang="en-US" altLang="zh-CN" sz="1400"/>
              <a:t>        x = torch.relu(self.fc5(x))</a:t>
            </a:r>
            <a:endParaRPr lang="en-US" altLang="zh-CN" sz="1400"/>
          </a:p>
          <a:p>
            <a:r>
              <a:rPr lang="en-US" altLang="zh-CN" sz="1400"/>
              <a:t>        x = torch.relu(self.fc6(x))</a:t>
            </a:r>
            <a:endParaRPr lang="en-US" altLang="zh-CN" sz="1400"/>
          </a:p>
          <a:p>
            <a:r>
              <a:rPr lang="en-US" altLang="zh-CN" sz="1400"/>
              <a:t>        x = torch.relu(self.fc7(x))</a:t>
            </a:r>
            <a:endParaRPr lang="en-US" altLang="zh-CN" sz="1400"/>
          </a:p>
          <a:p>
            <a:r>
              <a:rPr lang="en-US" altLang="zh-CN" sz="1400"/>
              <a:t>        x = torch.relu(self.fc8(x))</a:t>
            </a:r>
            <a:endParaRPr lang="en-US" altLang="zh-CN" sz="1400"/>
          </a:p>
          <a:p>
            <a:r>
              <a:rPr lang="en-US" altLang="zh-CN" sz="1400"/>
              <a:t>        x = torch.relu(self.fc9(x))</a:t>
            </a:r>
            <a:endParaRPr lang="en-US" altLang="zh-CN" sz="1400"/>
          </a:p>
          <a:p>
            <a:r>
              <a:rPr lang="en-US" altLang="zh-CN" sz="1400"/>
              <a:t>        return self.fc10(x)</a:t>
            </a:r>
            <a:endParaRPr lang="en-US" altLang="zh-CN" sz="14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sym typeface="+mn-ea"/>
            </a:endParaRPr>
          </a:p>
          <a:p>
            <a:r>
              <a:rPr lang="zh-CN" altLang="en-US">
                <a:sym typeface="+mn-ea"/>
              </a:rPr>
              <a:t>超網絡（</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sz="2400" b="1">
                <a:highlight>
                  <a:srgbClr val="FFFF00"/>
                </a:highlight>
              </a:rPr>
              <a:t>超網絡是一個兩層全連接神經網絡將全局狀態映射到混合網絡所需的權重矩陣。</a:t>
            </a:r>
            <a:endParaRPr lang="zh-CN" altLang="en-US" sz="2400" b="1">
              <a:highlight>
                <a:srgbClr val="FFFF00"/>
              </a:highlight>
            </a:endParaRPr>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2" name="文本框 1"/>
          <p:cNvSpPr txBox="1"/>
          <p:nvPr/>
        </p:nvSpPr>
        <p:spPr>
          <a:xfrm>
            <a:off x="2097405" y="3131820"/>
            <a:ext cx="8101330" cy="2861310"/>
          </a:xfrm>
          <a:prstGeom prst="rect">
            <a:avLst/>
          </a:prstGeom>
          <a:noFill/>
        </p:spPr>
        <p:txBody>
          <a:bodyPr wrap="square" rtlCol="0">
            <a:spAutoFit/>
          </a:bodyPr>
          <a:p>
            <a:r>
              <a:rPr lang="en-US" altLang="zh-CN"/>
              <a:t>class HyperNetwork(nn.Module):</a:t>
            </a:r>
            <a:endParaRPr lang="en-US" altLang="zh-CN"/>
          </a:p>
          <a:p>
            <a:r>
              <a:rPr lang="en-US" altLang="zh-CN"/>
              <a:t>    """</a:t>
            </a:r>
            <a:r>
              <a:rPr lang="zh-CN" altLang="en-US"/>
              <a:t>超網絡，用於生成混合網絡的權重</a:t>
            </a:r>
            <a:r>
              <a:rPr lang="en-US" altLang="zh-CN"/>
              <a:t>"""</a:t>
            </a:r>
            <a:endParaRPr lang="en-US" altLang="zh-CN"/>
          </a:p>
          <a:p>
            <a:r>
              <a:rPr lang="en-US" altLang="zh-CN"/>
              <a:t>    def __init__(self, state_size, hyper_hidden_dim, mixing_output_dim):</a:t>
            </a:r>
            <a:endParaRPr lang="en-US" altLang="zh-CN"/>
          </a:p>
          <a:p>
            <a:r>
              <a:rPr lang="en-US" altLang="zh-CN"/>
              <a:t>        super(HyperNetwork, self).__init__()</a:t>
            </a:r>
            <a:endParaRPr lang="en-US" altLang="zh-CN"/>
          </a:p>
          <a:p>
            <a:r>
              <a:rPr lang="en-US" altLang="zh-CN"/>
              <a:t>        self.fc1 = nn.Linear(state_size, hyper_hidden_dim)</a:t>
            </a:r>
            <a:endParaRPr lang="en-US" altLang="zh-CN"/>
          </a:p>
          <a:p>
            <a:r>
              <a:rPr lang="en-US" altLang="zh-CN"/>
              <a:t>        self.fc2 = nn.Linear(hyper_hidden_dim, mixing_output_dim)</a:t>
            </a:r>
            <a:endParaRPr lang="en-US" altLang="zh-CN"/>
          </a:p>
          <a:p>
            <a:r>
              <a:rPr lang="en-US" altLang="zh-CN"/>
              <a:t>        </a:t>
            </a:r>
            <a:endParaRPr lang="en-US" altLang="zh-CN"/>
          </a:p>
          <a:p>
            <a:r>
              <a:rPr lang="en-US" altLang="zh-CN"/>
              <a:t>    def forward(self, state):</a:t>
            </a:r>
            <a:endParaRPr lang="en-US" altLang="zh-CN"/>
          </a:p>
          <a:p>
            <a:r>
              <a:rPr lang="en-US" altLang="zh-CN"/>
              <a:t>        x = torch.relu(self.fc1(state))</a:t>
            </a:r>
            <a:endParaRPr lang="en-US" altLang="zh-CN"/>
          </a:p>
          <a:p>
            <a:r>
              <a:rPr lang="en-US" altLang="zh-CN"/>
              <a:t>        return self.fc2(x)</a:t>
            </a:r>
            <a:endParaRPr lang="en-US" altLang="zh-CN"/>
          </a:p>
        </p:txBody>
      </p:sp>
      <p:sp>
        <p:nvSpPr>
          <p:cNvPr id="4" name="文本框 3"/>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model.py</a:t>
            </a:r>
            <a:endParaRPr lang="en-US" altLang="zh-CN" sz="2000" b="1">
              <a:solidFill>
                <a:schemeClr val="accent5">
                  <a:lumMod val="75000"/>
                </a:schemeClr>
              </a:solidFill>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混合網絡（</a:t>
            </a:r>
            <a:r>
              <a:rPr lang="en-US" altLang="zh-CN"/>
              <a:t>Mixing Network</a:t>
            </a:r>
            <a:r>
              <a:rPr lang="zh-CN" altLang="en-US"/>
              <a:t>）：</a:t>
            </a:r>
            <a:r>
              <a:rPr lang="en-US" altLang="zh-CN"/>
              <a:t> </a:t>
            </a:r>
            <a:endParaRPr lang="en-US" altLang="zh-CN"/>
          </a:p>
          <a:p>
            <a:pPr marL="0" indent="0">
              <a:buNone/>
            </a:pPr>
            <a:r>
              <a:rPr lang="zh-CN" altLang="en-US"/>
              <a:t>輸入各</a:t>
            </a:r>
            <a:r>
              <a:rPr lang="en-US" altLang="zh-CN"/>
              <a:t> Q i ​ </a:t>
            </a:r>
            <a:r>
              <a:rPr lang="zh-CN" altLang="en-US"/>
              <a:t>和全局狀態</a:t>
            </a:r>
            <a:r>
              <a:rPr lang="en-US" altLang="zh-CN"/>
              <a:t> s </a:t>
            </a:r>
            <a:r>
              <a:rPr lang="zh-CN" altLang="en-US"/>
              <a:t>，輸出</a:t>
            </a:r>
            <a:r>
              <a:rPr lang="en-US" altLang="zh-CN"/>
              <a:t> Q total</a:t>
            </a:r>
            <a:r>
              <a:rPr lang="en-US" altLang="zh-CN"/>
              <a:t> ​ </a:t>
            </a:r>
            <a:endParaRPr lang="en-US" altLang="zh-CN"/>
          </a:p>
          <a:p>
            <a:pPr marL="0" indent="0">
              <a:buNone/>
            </a:pPr>
            <a:r>
              <a:rPr lang="zh-CN" altLang="en-US"/>
              <a:t>通過權重矩陣</a:t>
            </a:r>
            <a:r>
              <a:rPr lang="en-US" altLang="zh-CN"/>
              <a:t> W  </a:t>
            </a:r>
            <a:r>
              <a:rPr lang="zh-CN" altLang="en-US"/>
              <a:t>保證單調性（如</a:t>
            </a:r>
            <a:r>
              <a:rPr lang="en-US" altLang="zh-CN"/>
              <a:t> W </a:t>
            </a:r>
            <a:r>
              <a:rPr lang="zh-CN" altLang="en-US"/>
              <a:t>為非負矩陣）</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2" name="文本框 1"/>
          <p:cNvSpPr txBox="1"/>
          <p:nvPr/>
        </p:nvSpPr>
        <p:spPr>
          <a:xfrm>
            <a:off x="1393825" y="3371850"/>
            <a:ext cx="10493375" cy="3138170"/>
          </a:xfrm>
          <a:prstGeom prst="rect">
            <a:avLst/>
          </a:prstGeom>
          <a:noFill/>
        </p:spPr>
        <p:txBody>
          <a:bodyPr wrap="square" rtlCol="0">
            <a:spAutoFit/>
          </a:bodyPr>
          <a:p>
            <a:r>
              <a:rPr lang="en-US" altLang="zh-CN"/>
              <a:t>class MixingNetwork(nn.Module):</a:t>
            </a:r>
            <a:endParaRPr lang="en-US" altLang="zh-CN"/>
          </a:p>
          <a:p>
            <a:r>
              <a:rPr lang="en-US" altLang="zh-CN"/>
              <a:t>    """</a:t>
            </a:r>
            <a:r>
              <a:rPr lang="zh-CN" altLang="en-US"/>
              <a:t>混合网络，将各智能体的</a:t>
            </a:r>
            <a:r>
              <a:rPr lang="en-US" altLang="zh-CN"/>
              <a:t>Q</a:t>
            </a:r>
            <a:r>
              <a:rPr lang="zh-CN" altLang="en-US"/>
              <a:t>值混合成联合</a:t>
            </a:r>
            <a:r>
              <a:rPr lang="en-US" altLang="zh-CN"/>
              <a:t>Q</a:t>
            </a:r>
            <a:r>
              <a:rPr lang="zh-CN" altLang="en-US"/>
              <a:t>值</a:t>
            </a:r>
            <a:r>
              <a:rPr lang="en-US" altLang="zh-CN"/>
              <a:t>"""</a:t>
            </a:r>
            <a:endParaRPr lang="en-US" altLang="zh-CN"/>
          </a:p>
          <a:p>
            <a:r>
              <a:rPr lang="en-US" altLang="zh-CN"/>
              <a:t>    def __init__(self, num_agents, state_size, hyper_hidden_dim=64):</a:t>
            </a:r>
            <a:endParaRPr lang="en-US" altLang="zh-CN"/>
          </a:p>
          <a:p>
            <a:r>
              <a:rPr lang="en-US" altLang="zh-CN"/>
              <a:t>        super(MixingNetwork, self).__init__()        </a:t>
            </a:r>
            <a:endParaRPr lang="en-US" altLang="zh-CN"/>
          </a:p>
          <a:p>
            <a:r>
              <a:rPr lang="en-US" altLang="zh-CN"/>
              <a:t>        # </a:t>
            </a:r>
            <a:r>
              <a:rPr lang="zh-CN" altLang="en-US"/>
              <a:t>超网络用于生成混合网络的权重</a:t>
            </a:r>
            <a:endParaRPr lang="zh-CN" altLang="en-US"/>
          </a:p>
          <a:p>
            <a:r>
              <a:rPr lang="en-US" altLang="zh-CN"/>
              <a:t>        self.hyper_w1 = HyperNetwork(state_size, hyper_hidden_dim, num_agents * hyper_hidden_dim)</a:t>
            </a:r>
            <a:endParaRPr lang="en-US" altLang="zh-CN"/>
          </a:p>
          <a:p>
            <a:r>
              <a:rPr lang="en-US" altLang="zh-CN"/>
              <a:t>        self.hyper_w2 = HyperNetwork(state_size, hyper_hidden_dim, hyper_hidden_dim)</a:t>
            </a:r>
            <a:endParaRPr lang="en-US" altLang="zh-CN"/>
          </a:p>
          <a:p>
            <a:r>
              <a:rPr lang="en-US" altLang="zh-CN"/>
              <a:t>        </a:t>
            </a:r>
            <a:endParaRPr lang="en-US" altLang="zh-CN"/>
          </a:p>
          <a:p>
            <a:r>
              <a:rPr lang="en-US" altLang="zh-CN"/>
              <a:t>        # </a:t>
            </a:r>
            <a:r>
              <a:rPr lang="zh-CN" altLang="en-US"/>
              <a:t>超网络用于生成混合网络的偏置</a:t>
            </a:r>
            <a:endParaRPr lang="zh-CN" altLang="en-US"/>
          </a:p>
          <a:p>
            <a:r>
              <a:rPr lang="en-US" altLang="zh-CN"/>
              <a:t>        self.hyper_b1 = HyperNetwork(state_size, hyper_hidden_dim, hyper_hidden_dim)</a:t>
            </a:r>
            <a:endParaRPr lang="en-US" altLang="zh-CN"/>
          </a:p>
          <a:p>
            <a:r>
              <a:rPr lang="en-US" altLang="zh-CN"/>
              <a:t>        self.hyper_b2 = nn.Linear(state_size, 1)</a:t>
            </a:r>
            <a:endParaRPr lang="en-US" altLang="zh-CN"/>
          </a:p>
        </p:txBody>
      </p:sp>
      <p:sp>
        <p:nvSpPr>
          <p:cNvPr id="4" name="文本框 3"/>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model.py</a:t>
            </a:r>
            <a:endParaRPr lang="en-US" altLang="zh-CN" sz="2000" b="1">
              <a:solidFill>
                <a:schemeClr val="accent5">
                  <a:lumMod val="75000"/>
                </a:schemeClr>
              </a:solidFill>
              <a:sym typeface="+mn-ea"/>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混合</a:t>
            </a:r>
            <a:r>
              <a:rPr lang="zh-CN" altLang="en-US">
                <a:sym typeface="+mn-ea"/>
              </a:rPr>
              <a:t>網絡</a:t>
            </a:r>
            <a:r>
              <a:rPr lang="zh-CN" altLang="en-US"/>
              <a:t>（</a:t>
            </a:r>
            <a:r>
              <a:rPr lang="en-US" altLang="zh-CN"/>
              <a:t>Mixing Network</a:t>
            </a:r>
            <a:r>
              <a:rPr lang="zh-CN" altLang="en-US"/>
              <a:t>）：</a:t>
            </a:r>
            <a:r>
              <a:rPr lang="en-US" altLang="zh-CN"/>
              <a:t> </a:t>
            </a:r>
            <a:endParaRPr lang="en-US" altLang="zh-CN"/>
          </a:p>
          <a:p>
            <a:pPr marL="0" indent="0">
              <a:buNone/>
            </a:pPr>
            <a:r>
              <a:rPr lang="en-US" altLang="zh-CN"/>
              <a:t> </a:t>
            </a:r>
            <a:r>
              <a:rPr lang="zh-CN" altLang="en-US"/>
              <a:t>所有</a:t>
            </a:r>
            <a:r>
              <a:rPr lang="en-US" altLang="zh-CN"/>
              <a:t>Q</a:t>
            </a:r>
            <a:r>
              <a:rPr lang="zh-CN" altLang="en-US"/>
              <a:t>值乘</a:t>
            </a:r>
            <a:r>
              <a:rPr lang="en-US" altLang="zh-CN"/>
              <a:t>W1​</a:t>
            </a:r>
            <a:r>
              <a:rPr lang="zh-CN" altLang="en-US"/>
              <a:t>加和，再加</a:t>
            </a:r>
            <a:r>
              <a:rPr lang="en-US" altLang="zh-CN"/>
              <a:t>b1</a:t>
            </a:r>
            <a:r>
              <a:rPr lang="zh-CN" altLang="en-US"/>
              <a:t>，然後乘</a:t>
            </a:r>
            <a:r>
              <a:rPr lang="en-US" altLang="zh-CN"/>
              <a:t>W2</a:t>
            </a:r>
            <a:r>
              <a:rPr lang="zh-CN" altLang="en-US"/>
              <a:t>加</a:t>
            </a:r>
            <a:r>
              <a:rPr lang="en-US" altLang="zh-CN"/>
              <a:t>b2</a:t>
            </a:r>
            <a:endParaRPr lang="en-US" altLang="zh-CN"/>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2" name="文本框 1"/>
          <p:cNvSpPr txBox="1"/>
          <p:nvPr/>
        </p:nvSpPr>
        <p:spPr>
          <a:xfrm>
            <a:off x="1266190" y="2651125"/>
            <a:ext cx="9658985" cy="3692525"/>
          </a:xfrm>
          <a:prstGeom prst="rect">
            <a:avLst/>
          </a:prstGeom>
          <a:noFill/>
        </p:spPr>
        <p:txBody>
          <a:bodyPr wrap="square" rtlCol="0">
            <a:spAutoFit/>
          </a:bodyPr>
          <a:p>
            <a:r>
              <a:rPr lang="en-US" altLang="zh-CN"/>
              <a:t>def forward(self, agent_qs, states): #agent_qs: [batch_size, num_agents] </a:t>
            </a:r>
            <a:r>
              <a:rPr lang="zh-CN" altLang="en-US"/>
              <a:t>各智能體的</a:t>
            </a:r>
            <a:r>
              <a:rPr lang="en-US" altLang="zh-CN"/>
              <a:t>Q</a:t>
            </a:r>
            <a:r>
              <a:rPr lang="zh-CN" altLang="en-US"/>
              <a:t>值</a:t>
            </a:r>
            <a:r>
              <a:rPr lang="en-US" altLang="zh-CN"/>
              <a:t> </a:t>
            </a:r>
            <a:r>
              <a:rPr lang="en-US" altLang="zh-CN"/>
              <a:t> </a:t>
            </a:r>
            <a:endParaRPr lang="en-US" altLang="zh-CN"/>
          </a:p>
          <a:p>
            <a:pPr indent="457200"/>
            <a:r>
              <a:rPr lang="en-US" altLang="zh-CN"/>
              <a:t>#states: [batch_size, state_size] </a:t>
            </a:r>
            <a:r>
              <a:rPr lang="zh-CN" altLang="en-US"/>
              <a:t>全局狀態</a:t>
            </a:r>
            <a:endParaRPr lang="zh-CN" altLang="en-US"/>
          </a:p>
          <a:p>
            <a:r>
              <a:rPr lang="en-US" altLang="zh-CN"/>
              <a:t>        batch_size = agent_qs.size(0)</a:t>
            </a:r>
            <a:endParaRPr lang="en-US" altLang="zh-CN"/>
          </a:p>
          <a:p>
            <a:r>
              <a:rPr lang="en-US" altLang="zh-CN"/>
              <a:t>        w1 = torch.abs(self.hyper_w1(states)).view(-1, self.num_agents, self.hyper_hidden_dim)</a:t>
            </a:r>
            <a:endParaRPr lang="en-US" altLang="zh-CN"/>
          </a:p>
          <a:p>
            <a:r>
              <a:rPr lang="en-US" altLang="zh-CN"/>
              <a:t>        b1 = self.hyper_b1(states).view(-1, 1, self.hyper_hidden_dim)</a:t>
            </a:r>
            <a:endParaRPr lang="en-US" altLang="zh-CN"/>
          </a:p>
          <a:p>
            <a:r>
              <a:rPr lang="en-US" altLang="zh-CN"/>
              <a:t>        w1 = torch.abs(w1)</a:t>
            </a:r>
            <a:endParaRPr lang="en-US" altLang="zh-CN"/>
          </a:p>
          <a:p>
            <a:r>
              <a:rPr lang="en-US" altLang="zh-CN"/>
              <a:t>        hidden = </a:t>
            </a:r>
            <a:r>
              <a:rPr lang="en-US" altLang="zh-CN">
                <a:highlight>
                  <a:srgbClr val="FFFF00"/>
                </a:highlight>
              </a:rPr>
              <a:t>torch.bmm(agent_qs.unsqueeze(1), w1) + b1</a:t>
            </a:r>
            <a:endParaRPr lang="en-US" altLang="zh-CN">
              <a:highlight>
                <a:srgbClr val="FFFF00"/>
              </a:highlight>
            </a:endParaRPr>
          </a:p>
          <a:p>
            <a:r>
              <a:rPr lang="en-US" altLang="zh-CN"/>
              <a:t>        hidden = torch.relu(hidden)</a:t>
            </a:r>
            <a:endParaRPr lang="en-US" altLang="zh-CN"/>
          </a:p>
          <a:p>
            <a:r>
              <a:rPr lang="en-US" altLang="zh-CN"/>
              <a:t>        w2 = torch.abs(self.hyper_w2(states)).view(-1, self.hyper_hidden_dim, 1)</a:t>
            </a:r>
            <a:endParaRPr lang="en-US" altLang="zh-CN"/>
          </a:p>
          <a:p>
            <a:r>
              <a:rPr lang="en-US" altLang="zh-CN"/>
              <a:t>        b2 = self.hyper_b2(states).view(-1, 1, 1)</a:t>
            </a:r>
            <a:endParaRPr lang="en-US" altLang="zh-CN"/>
          </a:p>
          <a:p>
            <a:r>
              <a:rPr lang="en-US" altLang="zh-CN"/>
              <a:t>        w2 = torch.abs(w2)</a:t>
            </a:r>
            <a:endParaRPr lang="en-US" altLang="zh-CN"/>
          </a:p>
          <a:p>
            <a:r>
              <a:rPr lang="en-US" altLang="zh-CN"/>
              <a:t>        y = </a:t>
            </a:r>
            <a:r>
              <a:rPr lang="en-US" altLang="zh-CN">
                <a:highlight>
                  <a:srgbClr val="FFFF00"/>
                </a:highlight>
              </a:rPr>
              <a:t>torch.bmm(hidden, w2) + b2</a:t>
            </a:r>
            <a:endParaRPr lang="en-US" altLang="zh-CN">
              <a:highlight>
                <a:srgbClr val="FFFF00"/>
              </a:highlight>
            </a:endParaRPr>
          </a:p>
          <a:p>
            <a:r>
              <a:rPr lang="en-US" altLang="zh-CN"/>
              <a:t>        return y.squeeze(2)</a:t>
            </a:r>
            <a:endParaRPr lang="en-US" altLang="zh-CN"/>
          </a:p>
        </p:txBody>
      </p:sp>
      <p:sp>
        <p:nvSpPr>
          <p:cNvPr id="4" name="文本框 3"/>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QMIX.py</a:t>
            </a:r>
            <a:endParaRPr lang="en-US" altLang="zh-CN" sz="2000" b="1">
              <a:solidFill>
                <a:schemeClr val="accent5">
                  <a:lumMod val="75000"/>
                </a:schemeClr>
              </a:solidFill>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創建環境</a:t>
            </a:r>
            <a:r>
              <a:rPr lang="en-US" altLang="zh-CN"/>
              <a:t> </a:t>
            </a:r>
            <a:r>
              <a:rPr lang="en-US" altLang="zh-CN">
                <a:sym typeface="+mn-ea"/>
              </a:rPr>
              <a:t>conda create -n highenv python=3.9.18 numpy=1.26.4</a:t>
            </a:r>
            <a:endParaRPr lang="zh-CN" altLang="en-US"/>
          </a:p>
          <a:p>
            <a:pPr marL="0" indent="0">
              <a:buNone/>
            </a:pPr>
            <a:endParaRPr lang="zh-CN" altLang="en-US"/>
          </a:p>
          <a:p>
            <a:pPr marL="0" indent="0">
              <a:buNone/>
            </a:pPr>
            <a:endParaRPr lang="zh-CN" altLang="en-US"/>
          </a:p>
          <a:p>
            <a:pPr marL="0" indent="0">
              <a:buNone/>
            </a:pPr>
            <a:endParaRPr lang="zh-CN" altLang="en-US"/>
          </a:p>
          <a:p>
            <a:r>
              <a:rPr lang="zh-CN" altLang="en-US"/>
              <a:t>查看環境</a:t>
            </a:r>
            <a:r>
              <a:rPr lang="en-US" altLang="zh-CN"/>
              <a:t> conda env list</a:t>
            </a:r>
            <a:endParaRPr lang="en-US" altLang="zh-CN"/>
          </a:p>
          <a:p>
            <a:pPr marL="0" indent="0">
              <a:buNone/>
            </a:pPr>
            <a:endParaRPr lang="zh-CN" altLang="en-US"/>
          </a:p>
          <a:p>
            <a:pPr marL="0" indent="0">
              <a:buNone/>
            </a:pPr>
            <a:endParaRPr lang="zh-CN" altLang="en-US"/>
          </a:p>
          <a:p>
            <a:pPr marL="0" indent="0">
              <a:buNone/>
            </a:pPr>
            <a:endParaRPr lang="zh-CN" altLang="en-US"/>
          </a:p>
          <a:p>
            <a:r>
              <a:rPr lang="zh-CN" altLang="en-US"/>
              <a:t>激活環境</a:t>
            </a:r>
            <a:r>
              <a:rPr lang="en-US" altLang="zh-CN"/>
              <a:t> </a:t>
            </a:r>
            <a:r>
              <a:rPr lang="en-US" altLang="zh-CN">
                <a:sym typeface="+mn-ea"/>
              </a:rPr>
              <a:t>conda activate highenv</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2" name="图片 1" descr="6"/>
          <p:cNvPicPr>
            <a:picLocks noChangeAspect="1"/>
          </p:cNvPicPr>
          <p:nvPr/>
        </p:nvPicPr>
        <p:blipFill>
          <a:blip r:embed="rId1"/>
          <a:stretch>
            <a:fillRect/>
          </a:stretch>
        </p:blipFill>
        <p:spPr>
          <a:xfrm>
            <a:off x="2213610" y="1831340"/>
            <a:ext cx="8481060" cy="1402080"/>
          </a:xfrm>
          <a:prstGeom prst="rect">
            <a:avLst/>
          </a:prstGeom>
        </p:spPr>
      </p:pic>
      <p:pic>
        <p:nvPicPr>
          <p:cNvPr id="4" name="图片 3" descr="7"/>
          <p:cNvPicPr>
            <a:picLocks noChangeAspect="1"/>
          </p:cNvPicPr>
          <p:nvPr/>
        </p:nvPicPr>
        <p:blipFill>
          <a:blip r:embed="rId2"/>
          <a:srcRect r="-725" b="47676"/>
          <a:stretch>
            <a:fillRect/>
          </a:stretch>
        </p:blipFill>
        <p:spPr>
          <a:xfrm>
            <a:off x="2556510" y="3735070"/>
            <a:ext cx="7851775" cy="1487170"/>
          </a:xfrm>
          <a:prstGeom prst="rect">
            <a:avLst/>
          </a:prstGeom>
        </p:spPr>
      </p:pic>
      <p:pic>
        <p:nvPicPr>
          <p:cNvPr id="8" name="图片 7" descr="7"/>
          <p:cNvPicPr>
            <a:picLocks noChangeAspect="1"/>
          </p:cNvPicPr>
          <p:nvPr/>
        </p:nvPicPr>
        <p:blipFill>
          <a:blip r:embed="rId2"/>
          <a:srcRect t="61349" r="16" b="7998"/>
          <a:stretch>
            <a:fillRect/>
          </a:stretch>
        </p:blipFill>
        <p:spPr>
          <a:xfrm>
            <a:off x="2614295" y="5723890"/>
            <a:ext cx="7793990" cy="87122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數據收集</a:t>
            </a:r>
            <a:endParaRPr lang="zh-CN" altLang="en-US"/>
          </a:p>
          <a:p>
            <a:pPr marL="0" indent="0">
              <a:buNone/>
            </a:pPr>
            <a:r>
              <a:rPr lang="zh-CN" altLang="en-US" sz="2000"/>
              <a:t>智能體基於</a:t>
            </a:r>
            <a:r>
              <a:rPr lang="en-US" altLang="en-US" sz="2000"/>
              <a:t>ϵ</a:t>
            </a:r>
            <a:r>
              <a:rPr lang="en-US" altLang="zh-CN" sz="2000"/>
              <a:t>-greedy</a:t>
            </a:r>
            <a:r>
              <a:rPr lang="zh-CN" altLang="en-US" sz="2000"/>
              <a:t>策略選擇動作，存儲所有智能體經驗為一條經驗</a:t>
            </a:r>
            <a:endParaRPr lang="zh-CN" altLang="en-US" sz="2000"/>
          </a:p>
          <a:p>
            <a:pPr marL="0" indent="0">
              <a:buNone/>
            </a:pP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4" name="文本框 3"/>
          <p:cNvSpPr txBox="1"/>
          <p:nvPr/>
        </p:nvSpPr>
        <p:spPr>
          <a:xfrm>
            <a:off x="1629410" y="3324225"/>
            <a:ext cx="9608185" cy="2584450"/>
          </a:xfrm>
          <a:prstGeom prst="rect">
            <a:avLst/>
          </a:prstGeom>
          <a:noFill/>
        </p:spPr>
        <p:txBody>
          <a:bodyPr wrap="square" rtlCol="0">
            <a:spAutoFit/>
          </a:bodyPr>
          <a:p>
            <a:r>
              <a:rPr lang="en-US" altLang="zh-CN"/>
              <a:t>            actions = [qmix_model.get_action(state) for state in states]</a:t>
            </a:r>
            <a:endParaRPr lang="en-US" altLang="zh-CN"/>
          </a:p>
          <a:p>
            <a:r>
              <a:rPr lang="en-US" altLang="zh-CN"/>
              <a:t>            next_obs, R, done, truncated, info = env.step(tuple(actions))  </a:t>
            </a:r>
            <a:endParaRPr lang="en-US" altLang="zh-CN"/>
          </a:p>
          <a:p>
            <a:pPr indent="457200"/>
            <a:r>
              <a:rPr lang="en-US" altLang="zh-CN"/>
              <a:t>    states_ = [FlattenObs(nextobs_i) for nextobs_i in next_obs] </a:t>
            </a:r>
            <a:endParaRPr lang="en-US" altLang="zh-CN"/>
          </a:p>
          <a:p>
            <a:pPr indent="457200"/>
            <a:r>
              <a:rPr lang="en-US" altLang="zh-CN"/>
              <a:t>    global_s_ = get_global_state(next_obs) #qmix</a:t>
            </a:r>
            <a:endParaRPr lang="en-US" altLang="zh-CN"/>
          </a:p>
          <a:p>
            <a:r>
              <a:rPr lang="en-US" altLang="zh-CN"/>
              <a:t>            for i in sort_index:</a:t>
            </a:r>
            <a:endParaRPr lang="en-US" altLang="zh-CN"/>
          </a:p>
          <a:p>
            <a:r>
              <a:rPr lang="en-US" altLang="zh-CN"/>
              <a:t>                	qmix_step_exp.append([states[i].tolist(), actions[i], rewards[i], states_[i].tolist(), bool(info['agents_dones'][i]), global_s, global_s_])</a:t>
            </a:r>
            <a:endParaRPr lang="en-US" altLang="zh-CN"/>
          </a:p>
          <a:p>
            <a:r>
              <a:rPr lang="en-US" altLang="zh-CN"/>
              <a:t>            qmix_model.push_experience(qmix_step_exp)</a:t>
            </a:r>
            <a:endParaRPr lang="en-US" altLang="zh-CN"/>
          </a:p>
          <a:p>
            <a:r>
              <a:rPr lang="en-US" altLang="zh-CN"/>
              <a:t>            qmix_model.train()</a:t>
            </a:r>
            <a:endParaRPr lang="en-US" altLang="zh-CN"/>
          </a:p>
        </p:txBody>
      </p:sp>
      <p:sp>
        <p:nvSpPr>
          <p:cNvPr id="2" name="文本框 1"/>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QMIX.py</a:t>
            </a:r>
            <a:endParaRPr lang="en-US" altLang="zh-CN" sz="2000" b="1">
              <a:solidFill>
                <a:schemeClr val="accent5">
                  <a:lumMod val="75000"/>
                </a:schemeClr>
              </a:solidFill>
              <a:sym typeface="+mn-ea"/>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數據收集</a:t>
            </a:r>
            <a:r>
              <a:rPr lang="en-US" altLang="zh-CN"/>
              <a:t> - </a:t>
            </a:r>
            <a:r>
              <a:rPr lang="zh-CN" altLang="en-US"/>
              <a:t>全局狀態構造</a:t>
            </a:r>
            <a:endParaRPr lang="zh-CN" altLang="en-US"/>
          </a:p>
          <a:p>
            <a:pPr marL="0" indent="0">
              <a:buNone/>
            </a:pPr>
            <a:r>
              <a:rPr lang="zh-CN" altLang="en-US" sz="2000"/>
              <a:t>基於每個智能體的局部觀察構造整體全局狀態，並按車輛的橫坐標大小排序</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2" name="文本框 1"/>
          <p:cNvSpPr txBox="1"/>
          <p:nvPr/>
        </p:nvSpPr>
        <p:spPr>
          <a:xfrm>
            <a:off x="2292350" y="3076575"/>
            <a:ext cx="8511540" cy="3138170"/>
          </a:xfrm>
          <a:prstGeom prst="rect">
            <a:avLst/>
          </a:prstGeom>
          <a:noFill/>
        </p:spPr>
        <p:txBody>
          <a:bodyPr wrap="square" rtlCol="0">
            <a:spAutoFit/>
          </a:bodyPr>
          <a:p>
            <a:r>
              <a:rPr lang="en-US" altLang="zh-CN"/>
              <a:t>def get_global_state(origin_obses):</a:t>
            </a:r>
            <a:endParaRPr lang="en-US" altLang="zh-CN"/>
          </a:p>
          <a:p>
            <a:r>
              <a:rPr lang="en-US" altLang="zh-CN"/>
              <a:t>    vehicles = []</a:t>
            </a:r>
            <a:endParaRPr lang="en-US" altLang="zh-CN"/>
          </a:p>
          <a:p>
            <a:r>
              <a:rPr lang="en-US" altLang="zh-CN"/>
              <a:t>    for origin_obs in origin_obses:</a:t>
            </a:r>
            <a:endParaRPr lang="en-US" altLang="zh-CN"/>
          </a:p>
          <a:p>
            <a:r>
              <a:rPr lang="en-US" altLang="zh-CN"/>
              <a:t>        vehicles.append(origin_obs[0].tolist())</a:t>
            </a:r>
            <a:endParaRPr lang="en-US" altLang="zh-CN"/>
          </a:p>
          <a:p>
            <a:r>
              <a:rPr lang="en-US" altLang="zh-CN"/>
              <a:t>    vehicles.append([1,0.61765,1.0,0,0])</a:t>
            </a:r>
            <a:endParaRPr lang="en-US" altLang="zh-CN"/>
          </a:p>
          <a:p>
            <a:r>
              <a:rPr lang="en-US" altLang="zh-CN"/>
              <a:t>    sort_index = sorted(range(len(vehicles)),key=lambda i: vehicles[i][1])</a:t>
            </a:r>
            <a:endParaRPr lang="en-US" altLang="zh-CN"/>
          </a:p>
          <a:p>
            <a:r>
              <a:rPr lang="en-US" altLang="zh-CN"/>
              <a:t>    global_state = []</a:t>
            </a:r>
            <a:endParaRPr lang="en-US" altLang="zh-CN"/>
          </a:p>
          <a:p>
            <a:r>
              <a:rPr lang="en-US" altLang="zh-CN"/>
              <a:t>    for obj_i in sort_index:</a:t>
            </a:r>
            <a:endParaRPr lang="en-US" altLang="zh-CN"/>
          </a:p>
          <a:p>
            <a:r>
              <a:rPr lang="en-US" altLang="zh-CN"/>
              <a:t>        for number in vehicles[obj_i]:</a:t>
            </a:r>
            <a:endParaRPr lang="en-US" altLang="zh-CN"/>
          </a:p>
          <a:p>
            <a:r>
              <a:rPr lang="en-US" altLang="zh-CN"/>
              <a:t>            global_state.append(number)</a:t>
            </a:r>
            <a:endParaRPr lang="en-US" altLang="zh-CN"/>
          </a:p>
          <a:p>
            <a:r>
              <a:rPr lang="en-US" altLang="zh-CN"/>
              <a:t>    return global_state</a:t>
            </a:r>
            <a:endParaRPr lang="en-US" altLang="zh-CN"/>
          </a:p>
        </p:txBody>
      </p:sp>
      <p:sp>
        <p:nvSpPr>
          <p:cNvPr id="4" name="文本框 3"/>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QMIX.py</a:t>
            </a:r>
            <a:endParaRPr lang="en-US" altLang="zh-CN" sz="2000" b="1">
              <a:solidFill>
                <a:schemeClr val="accent5">
                  <a:lumMod val="75000"/>
                </a:schemeClr>
              </a:solidFill>
              <a:sym typeface="+mn-ea"/>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訓練流程</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p:cNvPicPr>
            <a:picLocks noChangeAspect="1"/>
          </p:cNvPicPr>
          <p:nvPr/>
        </p:nvPicPr>
        <p:blipFill>
          <a:blip r:embed="rId1"/>
          <a:srcRect r="7232"/>
          <a:stretch>
            <a:fillRect/>
          </a:stretch>
        </p:blipFill>
        <p:spPr>
          <a:xfrm>
            <a:off x="235585" y="2367280"/>
            <a:ext cx="3698240" cy="2124075"/>
          </a:xfrm>
          <a:prstGeom prst="rect">
            <a:avLst/>
          </a:prstGeom>
        </p:spPr>
      </p:pic>
      <p:sp>
        <p:nvSpPr>
          <p:cNvPr id="8" name="文本框 7"/>
          <p:cNvSpPr txBox="1"/>
          <p:nvPr/>
        </p:nvSpPr>
        <p:spPr>
          <a:xfrm>
            <a:off x="4031615" y="1807845"/>
            <a:ext cx="7998460" cy="4769485"/>
          </a:xfrm>
          <a:prstGeom prst="rect">
            <a:avLst/>
          </a:prstGeom>
          <a:noFill/>
        </p:spPr>
        <p:txBody>
          <a:bodyPr wrap="square" rtlCol="0">
            <a:spAutoFit/>
          </a:bodyPr>
          <a:p>
            <a:r>
              <a:rPr lang="en-US" altLang="zh-CN" sz="1600"/>
              <a:t>def train(self):</a:t>
            </a:r>
            <a:endParaRPr lang="en-US" altLang="zh-CN" sz="1600"/>
          </a:p>
          <a:p>
            <a:r>
              <a:rPr lang="en-US" altLang="zh-CN" sz="1600"/>
              <a:t>        states, actions, rewards, next_states, dones, global_states, next_global_states = \</a:t>
            </a:r>
            <a:endParaRPr lang="en-US" altLang="zh-CN" sz="1600"/>
          </a:p>
          <a:p>
            <a:r>
              <a:rPr lang="en-US" altLang="zh-CN" sz="1600"/>
              <a:t>            self.replay_buffer.sample(BATCH_SIZE) </a:t>
            </a:r>
            <a:r>
              <a:rPr lang="en-US" altLang="zh-CN" sz="1600">
                <a:sym typeface="+mn-ea"/>
              </a:rPr>
              <a:t># </a:t>
            </a:r>
            <a:r>
              <a:rPr lang="zh-CN" altLang="en-US" sz="1600"/>
              <a:t>采樣數據</a:t>
            </a:r>
            <a:endParaRPr lang="zh-CN" altLang="en-US" sz="1600"/>
          </a:p>
          <a:p>
            <a:r>
              <a:rPr lang="en-US" altLang="zh-CN" sz="1600"/>
              <a:t>        flat_qs = self.model(flat_states)</a:t>
            </a:r>
            <a:r>
              <a:rPr lang="en-US" altLang="zh-CN" sz="1600">
                <a:sym typeface="+mn-ea"/>
              </a:rPr>
              <a:t># </a:t>
            </a:r>
            <a:r>
              <a:rPr lang="zh-CN" altLang="en-US" sz="1600"/>
              <a:t>計算當前</a:t>
            </a:r>
            <a:r>
              <a:rPr lang="en-US" altLang="zh-CN" sz="1600"/>
              <a:t>Q</a:t>
            </a:r>
            <a:r>
              <a:rPr lang="zh-CN" altLang="en-US" sz="1600"/>
              <a:t>值</a:t>
            </a:r>
            <a:endParaRPr lang="zh-CN" altLang="en-US" sz="1600"/>
          </a:p>
          <a:p>
            <a:r>
              <a:rPr lang="en-US" altLang="zh-CN" sz="1600"/>
              <a:t>        current_qs = flat_qs.gather(1, flat_actions)        # </a:t>
            </a:r>
            <a:r>
              <a:rPr lang="zh-CN" altLang="en-US" sz="1600"/>
              <a:t>計算聯合</a:t>
            </a:r>
            <a:r>
              <a:rPr lang="en-US" altLang="zh-CN" sz="1600"/>
              <a:t>Q</a:t>
            </a:r>
            <a:r>
              <a:rPr lang="zh-CN" altLang="en-US" sz="1600"/>
              <a:t>值</a:t>
            </a:r>
            <a:endParaRPr lang="zh-CN" altLang="en-US" sz="1600"/>
          </a:p>
          <a:p>
            <a:r>
              <a:rPr lang="en-US" altLang="zh-CN" sz="1600"/>
              <a:t>        current_joint_q = self.mixing_network(current_qs, global_states) </a:t>
            </a:r>
            <a:endParaRPr lang="en-US" altLang="zh-CN" sz="1600"/>
          </a:p>
          <a:p>
            <a:r>
              <a:rPr lang="en-US" altLang="zh-CN" sz="1600"/>
              <a:t>        next_qs = self.target_model(flat_next_states)  </a:t>
            </a:r>
            <a:r>
              <a:rPr lang="en-US" altLang="zh-CN" sz="1600">
                <a:sym typeface="+mn-ea"/>
              </a:rPr>
              <a:t># </a:t>
            </a:r>
            <a:r>
              <a:rPr lang="zh-CN" altLang="en-US" sz="1600">
                <a:sym typeface="+mn-ea"/>
              </a:rPr>
              <a:t>計算目標</a:t>
            </a:r>
            <a:r>
              <a:rPr lang="en-US" altLang="zh-CN" sz="1600">
                <a:sym typeface="+mn-ea"/>
              </a:rPr>
              <a:t>Q</a:t>
            </a:r>
            <a:r>
              <a:rPr lang="zh-CN" altLang="en-US" sz="1600">
                <a:sym typeface="+mn-ea"/>
              </a:rPr>
              <a:t>值</a:t>
            </a:r>
            <a:endParaRPr lang="zh-CN" altLang="en-US" sz="1600">
              <a:sym typeface="+mn-ea"/>
            </a:endParaRPr>
          </a:p>
          <a:p>
            <a:r>
              <a:rPr lang="en-US" altLang="zh-CN" sz="1600"/>
              <a:t>        next_actions = self.model(flat_next_states).max(1)[1]  # Double DQN</a:t>
            </a:r>
            <a:endParaRPr lang="en-US" altLang="zh-CN" sz="1600"/>
          </a:p>
          <a:p>
            <a:r>
              <a:rPr lang="en-US" altLang="zh-CN" sz="1600"/>
              <a:t>        next_qs = next_qs.gather(1, next_actions.unsqueeze(1)).view(batch_size, num_agents)</a:t>
            </a:r>
            <a:endParaRPr lang="en-US" altLang="zh-CN" sz="1600"/>
          </a:p>
          <a:p>
            <a:r>
              <a:rPr lang="en-US" altLang="zh-CN" sz="1600"/>
              <a:t>        next_joint_q = self.target_mixing_network(next_qs, next_global_states)  </a:t>
            </a:r>
            <a:endParaRPr lang="en-US" altLang="zh-CN" sz="1600"/>
          </a:p>
          <a:p>
            <a:r>
              <a:rPr lang="en-US" altLang="zh-CN" sz="1600"/>
              <a:t>        team_rewards = torch.sum(rewards, dim=1, keepdim=True)</a:t>
            </a:r>
            <a:r>
              <a:rPr lang="en-US" altLang="zh-CN" sz="1600">
                <a:sym typeface="+mn-ea"/>
              </a:rPr>
              <a:t># </a:t>
            </a:r>
            <a:r>
              <a:rPr lang="zh-CN" altLang="en-US" sz="1600"/>
              <a:t>計算團隊獎勵</a:t>
            </a:r>
            <a:endParaRPr lang="zh-CN" altLang="en-US" sz="1600"/>
          </a:p>
          <a:p>
            <a:r>
              <a:rPr lang="en-US" altLang="zh-CN" sz="1600"/>
              <a:t>        team_dones = torch.any(dones.bool(), dim=1, keepdim=True).float()</a:t>
            </a:r>
            <a:endParaRPr lang="en-US" altLang="zh-CN" sz="1600"/>
          </a:p>
          <a:p>
            <a:r>
              <a:rPr lang="en-US" altLang="zh-CN" sz="1600"/>
              <a:t>        target_q = team_rewards + (1 - team_dones) * GAMMA * next_joint_q #TD</a:t>
            </a:r>
            <a:r>
              <a:rPr lang="zh-CN" altLang="en-US" sz="1600"/>
              <a:t>目標</a:t>
            </a:r>
            <a:endParaRPr lang="zh-CN" altLang="en-US" sz="1600"/>
          </a:p>
          <a:p>
            <a:r>
              <a:rPr lang="en-US" altLang="zh-CN" sz="1600"/>
              <a:t>        loss = nn.MSELoss()(current_joint_q, target_q.detach())</a:t>
            </a:r>
            <a:r>
              <a:rPr lang="en-US" altLang="zh-CN" sz="1600">
                <a:sym typeface="+mn-ea"/>
              </a:rPr>
              <a:t># </a:t>
            </a:r>
            <a:r>
              <a:rPr lang="zh-CN" altLang="en-US" sz="1600"/>
              <a:t>計算損失</a:t>
            </a:r>
            <a:endParaRPr lang="zh-CN" altLang="en-US" sz="1600"/>
          </a:p>
          <a:p>
            <a:r>
              <a:rPr lang="en-US" altLang="zh-CN" sz="1600"/>
              <a:t>        self.optimizer.zero_grad()</a:t>
            </a:r>
            <a:endParaRPr lang="en-US" altLang="zh-CN" sz="1600"/>
          </a:p>
          <a:p>
            <a:r>
              <a:rPr lang="en-US" altLang="zh-CN" sz="1600"/>
              <a:t>        self.mixer_optimizer.zero_grad()</a:t>
            </a:r>
            <a:endParaRPr lang="en-US" altLang="zh-CN" sz="1600"/>
          </a:p>
          <a:p>
            <a:r>
              <a:rPr lang="en-US" altLang="zh-CN" sz="1600"/>
              <a:t>        loss.backward()</a:t>
            </a:r>
            <a:endParaRPr lang="en-US" altLang="zh-CN" sz="1600"/>
          </a:p>
          <a:p>
            <a:r>
              <a:rPr lang="en-US" altLang="zh-CN" sz="1600"/>
              <a:t>        self.optimizer.step()</a:t>
            </a:r>
            <a:endParaRPr lang="en-US" altLang="zh-CN" sz="1600"/>
          </a:p>
          <a:p>
            <a:r>
              <a:rPr lang="en-US" altLang="zh-CN" sz="1600"/>
              <a:t>        self.mixer_optimizer.step()</a:t>
            </a:r>
            <a:endParaRPr lang="en-US" altLang="zh-CN" sz="1600"/>
          </a:p>
        </p:txBody>
      </p:sp>
      <p:sp>
        <p:nvSpPr>
          <p:cNvPr id="4" name="文本框 3"/>
          <p:cNvSpPr txBox="1"/>
          <p:nvPr/>
        </p:nvSpPr>
        <p:spPr>
          <a:xfrm>
            <a:off x="10822940" y="520700"/>
            <a:ext cx="1266825" cy="398780"/>
          </a:xfrm>
          <a:prstGeom prst="rect">
            <a:avLst/>
          </a:prstGeom>
          <a:noFill/>
        </p:spPr>
        <p:txBody>
          <a:bodyPr wrap="square" rtlCol="0" anchor="t">
            <a:spAutoFit/>
          </a:bodyPr>
          <a:p>
            <a:r>
              <a:rPr lang="en-US" altLang="zh-CN" sz="2000" b="1">
                <a:solidFill>
                  <a:schemeClr val="accent5">
                    <a:lumMod val="75000"/>
                  </a:schemeClr>
                </a:solidFill>
                <a:sym typeface="+mn-ea"/>
              </a:rPr>
              <a:t>QMIX.py</a:t>
            </a:r>
            <a:endParaRPr lang="en-US" altLang="zh-CN" sz="2000" b="1">
              <a:solidFill>
                <a:schemeClr val="accent5">
                  <a:lumMod val="75000"/>
                </a:schemeClr>
              </a:solidFill>
              <a:sym typeface="+mn-ea"/>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4" name="图片 3"/>
          <p:cNvPicPr>
            <a:picLocks noChangeAspect="1"/>
          </p:cNvPicPr>
          <p:nvPr/>
        </p:nvPicPr>
        <p:blipFill>
          <a:blip r:embed="rId1"/>
          <a:stretch>
            <a:fillRect/>
          </a:stretch>
        </p:blipFill>
        <p:spPr>
          <a:xfrm>
            <a:off x="2049145" y="2562860"/>
            <a:ext cx="4286250" cy="2924175"/>
          </a:xfrm>
          <a:prstGeom prst="rect">
            <a:avLst/>
          </a:prstGeom>
        </p:spPr>
      </p:pic>
      <p:pic>
        <p:nvPicPr>
          <p:cNvPr id="9" name="图片 8"/>
          <p:cNvPicPr>
            <a:picLocks noChangeAspect="1"/>
          </p:cNvPicPr>
          <p:nvPr/>
        </p:nvPicPr>
        <p:blipFill>
          <a:blip r:embed="rId2"/>
          <a:stretch>
            <a:fillRect/>
          </a:stretch>
        </p:blipFill>
        <p:spPr>
          <a:xfrm>
            <a:off x="133985" y="2562860"/>
            <a:ext cx="1847850" cy="276225"/>
          </a:xfrm>
          <a:prstGeom prst="rect">
            <a:avLst/>
          </a:prstGeom>
        </p:spPr>
      </p:pic>
      <p:pic>
        <p:nvPicPr>
          <p:cNvPr id="10" name="图片 9"/>
          <p:cNvPicPr>
            <a:picLocks noChangeAspect="1"/>
          </p:cNvPicPr>
          <p:nvPr/>
        </p:nvPicPr>
        <p:blipFill>
          <a:blip r:embed="rId3"/>
          <a:stretch>
            <a:fillRect/>
          </a:stretch>
        </p:blipFill>
        <p:spPr>
          <a:xfrm>
            <a:off x="114935" y="2839085"/>
            <a:ext cx="1771650" cy="333375"/>
          </a:xfrm>
          <a:prstGeom prst="rect">
            <a:avLst/>
          </a:prstGeom>
        </p:spPr>
      </p:pic>
      <p:pic>
        <p:nvPicPr>
          <p:cNvPr id="11" name="图片 10"/>
          <p:cNvPicPr>
            <a:picLocks noChangeAspect="1"/>
          </p:cNvPicPr>
          <p:nvPr/>
        </p:nvPicPr>
        <p:blipFill>
          <a:blip r:embed="rId4"/>
          <a:stretch>
            <a:fillRect/>
          </a:stretch>
        </p:blipFill>
        <p:spPr>
          <a:xfrm>
            <a:off x="74295" y="3270250"/>
            <a:ext cx="1914525" cy="342900"/>
          </a:xfrm>
          <a:prstGeom prst="rect">
            <a:avLst/>
          </a:prstGeom>
        </p:spPr>
      </p:pic>
      <p:pic>
        <p:nvPicPr>
          <p:cNvPr id="12" name="图片 11"/>
          <p:cNvPicPr>
            <a:picLocks noChangeAspect="1"/>
          </p:cNvPicPr>
          <p:nvPr/>
        </p:nvPicPr>
        <p:blipFill>
          <a:blip r:embed="rId5"/>
          <a:stretch>
            <a:fillRect/>
          </a:stretch>
        </p:blipFill>
        <p:spPr>
          <a:xfrm>
            <a:off x="85090" y="3655060"/>
            <a:ext cx="1895475" cy="333375"/>
          </a:xfrm>
          <a:prstGeom prst="rect">
            <a:avLst/>
          </a:prstGeom>
        </p:spPr>
      </p:pic>
      <p:pic>
        <p:nvPicPr>
          <p:cNvPr id="2" name="图片 1" descr="1750987365969"/>
          <p:cNvPicPr>
            <a:picLocks noChangeAspect="1"/>
          </p:cNvPicPr>
          <p:nvPr/>
        </p:nvPicPr>
        <p:blipFill>
          <a:blip r:embed="rId6"/>
          <a:stretch>
            <a:fillRect/>
          </a:stretch>
        </p:blipFill>
        <p:spPr>
          <a:xfrm>
            <a:off x="7266940" y="2108200"/>
            <a:ext cx="4057650" cy="952500"/>
          </a:xfrm>
          <a:prstGeom prst="rect">
            <a:avLst/>
          </a:prstGeom>
        </p:spPr>
      </p:pic>
      <p:pic>
        <p:nvPicPr>
          <p:cNvPr id="8" name="图片 7" descr="1750987366011"/>
          <p:cNvPicPr>
            <a:picLocks noChangeAspect="1"/>
          </p:cNvPicPr>
          <p:nvPr/>
        </p:nvPicPr>
        <p:blipFill>
          <a:blip r:embed="rId7"/>
          <a:stretch>
            <a:fillRect/>
          </a:stretch>
        </p:blipFill>
        <p:spPr>
          <a:xfrm>
            <a:off x="7266940" y="5144135"/>
            <a:ext cx="4057650" cy="971550"/>
          </a:xfrm>
          <a:prstGeom prst="rect">
            <a:avLst/>
          </a:prstGeom>
        </p:spPr>
      </p:pic>
      <p:sp>
        <p:nvSpPr>
          <p:cNvPr id="13" name="文本框 12"/>
          <p:cNvSpPr txBox="1"/>
          <p:nvPr/>
        </p:nvSpPr>
        <p:spPr>
          <a:xfrm>
            <a:off x="7633970" y="62191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8"/>
          <a:stretch>
            <a:fillRect/>
          </a:stretch>
        </p:blipFill>
        <p:spPr>
          <a:xfrm>
            <a:off x="7266940" y="3595370"/>
            <a:ext cx="4057650" cy="952500"/>
          </a:xfrm>
          <a:prstGeom prst="rect">
            <a:avLst/>
          </a:prstGeom>
        </p:spPr>
      </p:pic>
      <p:sp>
        <p:nvSpPr>
          <p:cNvPr id="16" name="文本框 15"/>
          <p:cNvSpPr txBox="1"/>
          <p:nvPr/>
        </p:nvSpPr>
        <p:spPr>
          <a:xfrm>
            <a:off x="9007475" y="4627245"/>
            <a:ext cx="781050" cy="368300"/>
          </a:xfrm>
          <a:prstGeom prst="rect">
            <a:avLst/>
          </a:prstGeom>
          <a:noFill/>
        </p:spPr>
        <p:txBody>
          <a:bodyPr wrap="square" rtlCol="0">
            <a:spAutoFit/>
          </a:bodyPr>
          <a:p>
            <a:r>
              <a:rPr lang="en-US" altLang="zh-CN"/>
              <a:t>VDN</a:t>
            </a:r>
            <a:endParaRPr lang="en-US" altLang="zh-CN"/>
          </a:p>
        </p:txBody>
      </p:sp>
      <p:sp>
        <p:nvSpPr>
          <p:cNvPr id="15" name="文本框 14"/>
          <p:cNvSpPr txBox="1"/>
          <p:nvPr/>
        </p:nvSpPr>
        <p:spPr>
          <a:xfrm>
            <a:off x="9007475" y="3072130"/>
            <a:ext cx="781050" cy="368300"/>
          </a:xfrm>
          <a:prstGeom prst="rect">
            <a:avLst/>
          </a:prstGeom>
          <a:noFill/>
        </p:spPr>
        <p:txBody>
          <a:bodyPr wrap="square" rtlCol="0">
            <a:spAutoFit/>
          </a:bodyPr>
          <a:p>
            <a:r>
              <a:rPr lang="en-US" altLang="zh-CN"/>
              <a:t>QMIX</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b="1">
                <a:solidFill>
                  <a:srgbClr val="002060"/>
                </a:solidFill>
                <a:sym typeface="+mn-ea"/>
              </a:rPr>
              <a:t>探索</a:t>
            </a:r>
            <a:r>
              <a:rPr lang="en-US" altLang="zh-CN" b="1">
                <a:solidFill>
                  <a:srgbClr val="002060"/>
                </a:solidFill>
                <a:sym typeface="+mn-ea"/>
              </a:rPr>
              <a:t>-</a:t>
            </a:r>
            <a:r>
              <a:rPr lang="zh-CN" altLang="en-US" b="1">
                <a:solidFill>
                  <a:srgbClr val="002060"/>
                </a:solidFill>
              </a:rPr>
              <a:t>訓練</a:t>
            </a:r>
            <a:endParaRPr lang="zh-CN" altLang="en-US" b="1">
              <a:solidFill>
                <a:srgbClr val="002060"/>
              </a:solidFill>
            </a:endParaRPr>
          </a:p>
          <a:p>
            <a:pPr marL="0" indent="0">
              <a:buNone/>
            </a:pPr>
            <a:r>
              <a:rPr lang="en-US" altLang="zh-CN">
                <a:sym typeface="+mn-ea"/>
              </a:rPr>
              <a:t>python QMIX.py</a:t>
            </a:r>
            <a:endParaRPr lang="zh-CN" altLang="en-US">
              <a:solidFill>
                <a:srgbClr val="002060"/>
              </a:solidFill>
            </a:endParaRPr>
          </a:p>
          <a:p>
            <a:r>
              <a:rPr lang="zh-CN" altLang="en-US" b="1">
                <a:solidFill>
                  <a:srgbClr val="002060"/>
                </a:solidFill>
              </a:rPr>
              <a:t>模型文件</a:t>
            </a:r>
            <a:endParaRPr lang="zh-CN" altLang="en-US" b="1">
              <a:solidFill>
                <a:srgbClr val="002060"/>
              </a:solidFill>
            </a:endParaRPr>
          </a:p>
          <a:p>
            <a:pPr marL="0" indent="0">
              <a:buNone/>
            </a:pPr>
            <a:r>
              <a:rPr lang="en-US" altLang="zh-CN">
                <a:sym typeface="+mn-ea"/>
              </a:rPr>
              <a:t>qmix.pth</a:t>
            </a:r>
            <a:endParaRPr lang="zh-CN" altLang="en-US">
              <a:solidFill>
                <a:schemeClr val="tx1"/>
              </a:solidFill>
            </a:endParaRPr>
          </a:p>
          <a:p>
            <a:r>
              <a:rPr lang="zh-CN" altLang="en-US" b="1">
                <a:solidFill>
                  <a:srgbClr val="002060"/>
                </a:solidFill>
              </a:rPr>
              <a:t>訓練過程查看</a:t>
            </a:r>
            <a:endParaRPr lang="zh-CN" altLang="en-US" b="1">
              <a:solidFill>
                <a:srgbClr val="002060"/>
              </a:solidFill>
            </a:endParaRPr>
          </a:p>
          <a:p>
            <a:pPr marL="0" indent="0">
              <a:buNone/>
            </a:pPr>
            <a:r>
              <a:rPr lang="zh-CN" altLang="en-US">
                <a:solidFill>
                  <a:schemeClr val="tx1"/>
                </a:solidFill>
              </a:rPr>
              <a:t>每一個</a:t>
            </a:r>
            <a:r>
              <a:rPr lang="en-US" altLang="zh-CN">
                <a:solidFill>
                  <a:schemeClr val="tx1"/>
                </a:solidFill>
              </a:rPr>
              <a:t>episode</a:t>
            </a:r>
            <a:r>
              <a:rPr lang="zh-CN" altLang="en-US">
                <a:solidFill>
                  <a:schemeClr val="tx1"/>
                </a:solidFill>
              </a:rPr>
              <a:t>的獎勵和記錄在</a:t>
            </a:r>
            <a:r>
              <a:rPr lang="en-US" altLang="zh-CN">
                <a:solidFill>
                  <a:schemeClr val="tx1"/>
                </a:solidFill>
              </a:rPr>
              <a:t>runs/QMIX_experiment</a:t>
            </a:r>
            <a:r>
              <a:rPr lang="zh-CN" altLang="en-US">
                <a:solidFill>
                  <a:schemeClr val="tx1"/>
                </a:solidFill>
              </a:rPr>
              <a:t>中</a:t>
            </a:r>
            <a:endParaRPr lang="zh-CN" altLang="en-US">
              <a:solidFill>
                <a:schemeClr val="tx1"/>
              </a:solidFill>
            </a:endParaRPr>
          </a:p>
          <a:p>
            <a:pPr marL="0" indent="0">
              <a:buNone/>
            </a:pPr>
            <a:r>
              <a:rPr lang="zh-CN" altLang="en-US">
                <a:sym typeface="+mn-ea"/>
              </a:rPr>
              <a:t>運行</a:t>
            </a:r>
            <a:r>
              <a:rPr lang="en-US" altLang="zh-CN">
                <a:sym typeface="+mn-ea"/>
              </a:rPr>
              <a:t>tensord --logdire=runs </a:t>
            </a:r>
            <a:r>
              <a:rPr lang="zh-CN" altLang="en-US">
                <a:sym typeface="+mn-ea"/>
              </a:rPr>
              <a:t>並在瀏覽器中使用地址</a:t>
            </a:r>
            <a:r>
              <a:rPr lang="en-US" altLang="zh-CN">
                <a:sym typeface="+mn-ea"/>
              </a:rPr>
              <a:t>http://localhost:6006/</a:t>
            </a:r>
            <a:endParaRPr lang="en-US" altLang="zh-CN">
              <a:solidFill>
                <a:schemeClr val="tx1"/>
              </a:solidFill>
            </a:endParaRPr>
          </a:p>
          <a:p>
            <a:pPr marL="0" indent="0">
              <a:buNone/>
            </a:pPr>
            <a:endParaRPr lang="zh-CN" altLang="en-US"/>
          </a:p>
          <a:p>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descr="070704"/>
          <p:cNvPicPr>
            <a:picLocks noChangeAspect="1"/>
          </p:cNvPicPr>
          <p:nvPr/>
        </p:nvPicPr>
        <p:blipFill>
          <a:blip r:embed="rId1"/>
          <a:srcRect b="19865"/>
          <a:stretch>
            <a:fillRect/>
          </a:stretch>
        </p:blipFill>
        <p:spPr>
          <a:xfrm>
            <a:off x="2776855" y="5245735"/>
            <a:ext cx="7576820" cy="133159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pPr marL="0" indent="0">
              <a:buNone/>
            </a:pPr>
            <a:r>
              <a:rPr lang="zh-CN" altLang="en-US" b="1">
                <a:solidFill>
                  <a:srgbClr val="002060"/>
                </a:solidFill>
                <a:sym typeface="+mn-ea"/>
              </a:rPr>
              <a:t>利用</a:t>
            </a:r>
            <a:r>
              <a:rPr lang="en-US" altLang="zh-CN" b="1">
                <a:solidFill>
                  <a:srgbClr val="002060"/>
                </a:solidFill>
                <a:sym typeface="+mn-ea"/>
              </a:rPr>
              <a:t>-</a:t>
            </a: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QMIX.py </a:t>
            </a:r>
            <a:r>
              <a:rPr lang="zh-CN" altLang="en-US">
                <a:sym typeface="+mn-ea"/>
              </a:rPr>
              <a:t>使用指定的模型文件，將</a:t>
            </a:r>
            <a:r>
              <a:rPr lang="en-US" altLang="zh-CN">
                <a:sym typeface="+mn-ea"/>
              </a:rPr>
              <a:t>epsilon</a:t>
            </a:r>
            <a:r>
              <a:rPr lang="zh-CN" altLang="en-US">
                <a:sym typeface="+mn-ea"/>
              </a:rPr>
              <a:t>探索標誌置為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qmix_model = QMIX(state_size = 25, action_size=5,agent_num=AGENTS_NUM, 	  	 	    </a:t>
            </a:r>
            <a:endParaRPr lang="en-US" altLang="zh-CN" sz="2000">
              <a:solidFill>
                <a:schemeClr val="tx1"/>
              </a:solidFill>
            </a:endParaRPr>
          </a:p>
          <a:p>
            <a:pPr marL="0" indent="0">
              <a:buNone/>
            </a:pPr>
            <a:r>
              <a:rPr lang="en-US" altLang="zh-CN" sz="2000">
                <a:solidFill>
                  <a:schemeClr val="tx1"/>
                </a:solidFill>
              </a:rPr>
              <a:t>                                                                                      model_file_path='qmix.pth',use_epsilon=False)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文件夾中的預訓練模型</a:t>
            </a:r>
            <a:r>
              <a:rPr lang="zh-CN" altLang="en-US">
                <a:sym typeface="+mn-ea"/>
              </a:rPr>
              <a:t>：</a:t>
            </a:r>
            <a:endParaRPr lang="en-US" altLang="zh-CN">
              <a:solidFill>
                <a:schemeClr val="tx1"/>
              </a:solidFill>
            </a:endParaRPr>
          </a:p>
          <a:p>
            <a:pPr marL="0" indent="0">
              <a:buNone/>
            </a:pPr>
            <a:r>
              <a:rPr lang="en-US" altLang="zh-CN" sz="2000">
                <a:sym typeface="+mn-ea"/>
              </a:rPr>
              <a:t>qmix_model = QMIX(state_size = 25, action_size=5,agent_num=AGENTS_NUM, 				                                                model_file_path='endpoint/qmix.pth.3-6-16',use_epsilon=False</a:t>
            </a:r>
            <a:r>
              <a:rPr lang="en-US" altLang="zh-CN">
                <a:sym typeface="+mn-ea"/>
              </a:rPr>
              <a:t>)</a:t>
            </a:r>
            <a:endParaRPr lang="en-US" altLang="zh-CN">
              <a:solidFill>
                <a:schemeClr val="tx1"/>
              </a:solidFill>
            </a:endParaRPr>
          </a:p>
          <a:p>
            <a:pPr marL="0" indent="0">
              <a:buNone/>
            </a:pPr>
            <a:r>
              <a:rPr lang="zh-CN" altLang="en-US" b="1">
                <a:solidFill>
                  <a:srgbClr val="002060"/>
                </a:solidFill>
              </a:rPr>
              <a:t>執行</a:t>
            </a:r>
            <a:endParaRPr lang="zh-CN" altLang="en-US" b="1">
              <a:solidFill>
                <a:srgbClr val="002060"/>
              </a:solidFill>
            </a:endParaRPr>
          </a:p>
          <a:p>
            <a:pPr marL="0" indent="0">
              <a:buNone/>
            </a:pPr>
            <a:r>
              <a:rPr lang="en-US" altLang="zh-CN">
                <a:sym typeface="+mn-ea"/>
              </a:rPr>
              <a:t>python QMIX.py</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庫安裝</a:t>
            </a:r>
            <a:endParaRPr lang="zh-CN" altLang="en-US"/>
          </a:p>
          <a:p>
            <a:pPr marL="0" indent="0">
              <a:buNone/>
            </a:pPr>
            <a:r>
              <a:rPr lang="en-US" altLang="zh-CN"/>
              <a:t>pip install scipy</a:t>
            </a:r>
            <a:endParaRPr lang="en-US" altLang="zh-CN"/>
          </a:p>
          <a:p>
            <a:pPr marL="0" indent="0">
              <a:buNone/>
            </a:pPr>
            <a:r>
              <a:rPr lang="en-US" altLang="zh-CN"/>
              <a:t>pip install gym</a:t>
            </a:r>
            <a:endParaRPr lang="en-US" altLang="zh-CN"/>
          </a:p>
          <a:p>
            <a:pPr marL="0" indent="0">
              <a:buNone/>
            </a:pPr>
            <a:r>
              <a:rPr lang="en-US" altLang="zh-CN"/>
              <a:t>pip install gymnasium</a:t>
            </a:r>
            <a:endParaRPr lang="en-US" altLang="zh-CN"/>
          </a:p>
          <a:p>
            <a:pPr marL="0" indent="0">
              <a:buNone/>
            </a:pPr>
            <a:r>
              <a:rPr lang="en-US" altLang="zh-CN">
                <a:sym typeface="+mn-ea"/>
              </a:rPr>
              <a:t>pip install pygame</a:t>
            </a:r>
            <a:endParaRPr lang="en-US" altLang="zh-CN"/>
          </a:p>
          <a:p>
            <a:pPr marL="0" indent="0">
              <a:buNone/>
            </a:pPr>
            <a:r>
              <a:rPr lang="en-US" altLang="zh-CN"/>
              <a:t>pip install matplotlib</a:t>
            </a:r>
            <a:endParaRPr lang="en-US" altLang="zh-CN"/>
          </a:p>
          <a:p>
            <a:pPr marL="0" indent="0">
              <a:buNone/>
            </a:pPr>
            <a:r>
              <a:rPr lang="en-US" altLang="zh-CN"/>
              <a:t>pip install pytz</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安裝</a:t>
            </a:r>
            <a:endParaRPr lang="zh-CN" altLang="en-US"/>
          </a:p>
          <a:p>
            <a:pPr marL="0" indent="0">
              <a:buNone/>
            </a:pPr>
            <a:r>
              <a:rPr lang="en-US" altLang="zh-CN"/>
              <a:t>https://pytorch.org/</a:t>
            </a:r>
            <a:endParaRPr lang="en-US" altLang="zh-CN"/>
          </a:p>
          <a:p>
            <a:pPr marL="0" indent="0">
              <a:buNone/>
            </a:pPr>
            <a:endParaRPr lang="en-US" altLang="zh-CN"/>
          </a:p>
          <a:p>
            <a:pPr marL="0" indent="0">
              <a:buNone/>
            </a:pPr>
            <a:r>
              <a:rPr lang="en-US" altLang="zh-CN" b="1">
                <a:solidFill>
                  <a:schemeClr val="accent5"/>
                </a:solidFill>
              </a:rPr>
              <a:t>Windows</a:t>
            </a:r>
            <a:r>
              <a:rPr lang="zh-CN" altLang="en-US" b="1">
                <a:solidFill>
                  <a:schemeClr val="accent5"/>
                </a:solidFill>
              </a:rPr>
              <a:t>：</a:t>
            </a:r>
            <a:endParaRPr lang="en-US" altLang="zh-CN" b="1">
              <a:solidFill>
                <a:schemeClr val="accent5"/>
              </a:solidFill>
            </a:endParaRPr>
          </a:p>
          <a:p>
            <a:pPr marL="0" indent="0">
              <a:buNone/>
            </a:pPr>
            <a:endParaRPr lang="en-US" altLang="zh-CN" b="1">
              <a:solidFill>
                <a:schemeClr val="accent5"/>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2" name="图片 1" descr="10"/>
          <p:cNvPicPr>
            <a:picLocks noChangeAspect="1"/>
          </p:cNvPicPr>
          <p:nvPr/>
        </p:nvPicPr>
        <p:blipFill>
          <a:blip r:embed="rId1"/>
          <a:srcRect l="757" t="3103" r="1007" b="9418"/>
          <a:stretch>
            <a:fillRect/>
          </a:stretch>
        </p:blipFill>
        <p:spPr>
          <a:xfrm>
            <a:off x="3294380" y="1805940"/>
            <a:ext cx="8735695" cy="2559685"/>
          </a:xfrm>
          <a:prstGeom prst="rect">
            <a:avLst/>
          </a:prstGeom>
        </p:spPr>
      </p:pic>
      <p:pic>
        <p:nvPicPr>
          <p:cNvPr id="4" name="图片 3" descr="11"/>
          <p:cNvPicPr>
            <a:picLocks noChangeAspect="1"/>
          </p:cNvPicPr>
          <p:nvPr/>
        </p:nvPicPr>
        <p:blipFill>
          <a:blip r:embed="rId2"/>
          <a:stretch>
            <a:fillRect/>
          </a:stretch>
        </p:blipFill>
        <p:spPr>
          <a:xfrm>
            <a:off x="3495675" y="5020945"/>
            <a:ext cx="8534400" cy="1645920"/>
          </a:xfrm>
          <a:prstGeom prst="rect">
            <a:avLst/>
          </a:prstGeom>
        </p:spPr>
      </p:pic>
      <p:pic>
        <p:nvPicPr>
          <p:cNvPr id="8" name="图片 7" descr="14"/>
          <p:cNvPicPr>
            <a:picLocks noChangeAspect="1"/>
          </p:cNvPicPr>
          <p:nvPr/>
        </p:nvPicPr>
        <p:blipFill>
          <a:blip r:embed="rId3"/>
          <a:srcRect r="54975"/>
          <a:stretch>
            <a:fillRect/>
          </a:stretch>
        </p:blipFill>
        <p:spPr>
          <a:xfrm>
            <a:off x="3396615" y="1267460"/>
            <a:ext cx="2247265" cy="480060"/>
          </a:xfrm>
          <a:prstGeom prst="rect">
            <a:avLst/>
          </a:prstGeom>
        </p:spPr>
      </p:pic>
      <p:sp>
        <p:nvSpPr>
          <p:cNvPr id="9" name="文本框 8"/>
          <p:cNvSpPr txBox="1"/>
          <p:nvPr/>
        </p:nvSpPr>
        <p:spPr>
          <a:xfrm>
            <a:off x="524510" y="4627880"/>
            <a:ext cx="7332345" cy="460375"/>
          </a:xfrm>
          <a:prstGeom prst="rect">
            <a:avLst/>
          </a:prstGeom>
          <a:noFill/>
        </p:spPr>
        <p:txBody>
          <a:bodyPr wrap="square" rtlCol="0">
            <a:spAutoFit/>
          </a:bodyPr>
          <a:p>
            <a:r>
              <a:rPr lang="en-US" altLang="zh-CN" sz="2400"/>
              <a:t>pip3 install torch torchvision torchaudio</a:t>
            </a:r>
            <a:endParaRPr lang="zh-CN" altLang="en-US" sz="2400"/>
          </a:p>
        </p:txBody>
      </p:sp>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22495</Words>
  <Application>WPS 演示</Application>
  <PresentationFormat>宽屏</PresentationFormat>
  <Paragraphs>1230</Paragraphs>
  <Slides>76</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76</vt:i4>
      </vt:variant>
    </vt:vector>
  </HeadingPairs>
  <TitlesOfParts>
    <vt:vector size="88" baseType="lpstr">
      <vt:lpstr>Arial</vt:lpstr>
      <vt:lpstr>宋体</vt:lpstr>
      <vt:lpstr>Wingdings</vt:lpstr>
      <vt:lpstr>黑体</vt:lpstr>
      <vt:lpstr>Times New Roman</vt:lpstr>
      <vt:lpstr>等线</vt:lpstr>
      <vt:lpstr>华文彩云</vt:lpstr>
      <vt:lpstr>Calibri</vt:lpstr>
      <vt:lpstr>微软雅黑</vt:lpstr>
      <vt:lpstr>Arial Unicode MS</vt:lpstr>
      <vt:lpstr>Office 佈景主題</vt:lpstr>
      <vt:lpstr>1_Office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Mark</cp:lastModifiedBy>
  <cp:revision>1656</cp:revision>
  <cp:lastPrinted>2018-08-29T07:21:00Z</cp:lastPrinted>
  <dcterms:created xsi:type="dcterms:W3CDTF">2018-08-27T09:51:00Z</dcterms:created>
  <dcterms:modified xsi:type="dcterms:W3CDTF">2025-07-18T00:59:09Z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2052-12.1.0.21915</vt:lpwstr>
  </property>
</Properties>
</file>